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93" r:id="rId4"/>
    <p:sldId id="294" r:id="rId5"/>
    <p:sldId id="296" r:id="rId6"/>
    <p:sldId id="297" r:id="rId7"/>
    <p:sldId id="298" r:id="rId8"/>
    <p:sldId id="299" r:id="rId9"/>
    <p:sldId id="300" r:id="rId10"/>
    <p:sldId id="301" r:id="rId11"/>
    <p:sldId id="302" r:id="rId12"/>
    <p:sldId id="258"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303" r:id="rId36"/>
    <p:sldId id="283" r:id="rId37"/>
    <p:sldId id="284" r:id="rId38"/>
    <p:sldId id="285" r:id="rId39"/>
    <p:sldId id="286" r:id="rId40"/>
    <p:sldId id="287" r:id="rId41"/>
    <p:sldId id="288" r:id="rId42"/>
    <p:sldId id="289" r:id="rId43"/>
    <p:sldId id="290" r:id="rId44"/>
    <p:sldId id="291" r:id="rId45"/>
  </p:sldIdLst>
  <p:sldSz cx="12192000" cy="6858000"/>
  <p:notesSz cx="6858000" cy="9144000"/>
  <p:embeddedFontLst>
    <p:embeddedFont>
      <p:font typeface="Cambria" panose="02040503050406030204" pitchFamily="18" charset="0"/>
      <p:regular r:id="rId47"/>
      <p:bold r:id="rId48"/>
      <p:italic r:id="rId49"/>
      <p:boldItalic r:id="rId50"/>
    </p:embeddedFont>
    <p:embeddedFont>
      <p:font typeface="Times" panose="02020603050405020304" pitchFamily="18"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Lucida Sans Unicode" panose="020B0602030504020204" pitchFamily="34" charset="0"/>
      <p:regular r:id="rId59"/>
    </p:embeddedFont>
    <p:embeddedFont>
      <p:font typeface="Roboto"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BC268E-8242-48F9-8593-83806E97429F}">
  <a:tblStyle styleId="{C2BC268E-8242-48F9-8593-83806E97429F}"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5101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35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https://colah.github.io/posts/2015-08-Understanding-LSTMs/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3" name="Google Shape;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82564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79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28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b="0" i="0">
                <a:solidFill>
                  <a:srgbClr val="333333"/>
                </a:solidFill>
                <a:latin typeface="Arial"/>
                <a:ea typeface="Arial"/>
                <a:cs typeface="Arial"/>
                <a:sym typeface="Arial"/>
              </a:rPr>
              <a:t>The key to LSTMs is the cell state, the horizontal line running through the top of the diagram.</a:t>
            </a:r>
            <a:endParaRPr/>
          </a:p>
          <a:p>
            <a:pPr marL="0" lvl="0" indent="0" algn="just" rtl="0">
              <a:spcBef>
                <a:spcPts val="0"/>
              </a:spcBef>
              <a:spcAft>
                <a:spcPts val="0"/>
              </a:spcAft>
              <a:buNone/>
            </a:pPr>
            <a:r>
              <a:rPr lang="en-US" b="0" i="0">
                <a:solidFill>
                  <a:srgbClr val="333333"/>
                </a:solidFill>
                <a:latin typeface="Arial"/>
                <a:ea typeface="Arial"/>
                <a:cs typeface="Arial"/>
                <a:sym typeface="Arial"/>
              </a:rPr>
              <a:t>The cell state is kind of like a conveyor belt. It runs straight down the entire chain, with only some minor linear interactions. It’s very easy for information to just flow along it unchanged.</a:t>
            </a:r>
            <a:endParaRPr/>
          </a:p>
          <a:p>
            <a:pPr marL="0" lvl="0" indent="0" algn="just" rtl="0">
              <a:spcBef>
                <a:spcPts val="0"/>
              </a:spcBef>
              <a:spcAft>
                <a:spcPts val="0"/>
              </a:spcAft>
              <a:buNone/>
            </a:pPr>
            <a:r>
              <a:rPr lang="en-US" b="0" i="0">
                <a:solidFill>
                  <a:srgbClr val="333333"/>
                </a:solidFill>
                <a:latin typeface="Arial"/>
                <a:ea typeface="Arial"/>
                <a:cs typeface="Arial"/>
                <a:sym typeface="Arial"/>
              </a:rPr>
              <a:t>The LSTM does have the ability to remove or add information to the cell state, carefully regulated by structures called gates.</a:t>
            </a:r>
            <a:endParaRPr/>
          </a:p>
          <a:p>
            <a:pPr marL="0" lvl="0" indent="0" algn="just" rtl="0">
              <a:spcBef>
                <a:spcPts val="0"/>
              </a:spcBef>
              <a:spcAft>
                <a:spcPts val="0"/>
              </a:spcAft>
              <a:buNone/>
            </a:pPr>
            <a:r>
              <a:rPr lang="en-US" b="0" i="0">
                <a:solidFill>
                  <a:srgbClr val="333333"/>
                </a:solidFill>
                <a:latin typeface="Arial"/>
                <a:ea typeface="Arial"/>
                <a:cs typeface="Arial"/>
                <a:sym typeface="Arial"/>
              </a:rPr>
              <a:t>Gates are a way to optionally let information through. They are composed out of a sigmoid neural net layer and a pointwise multiplication operation.</a:t>
            </a:r>
            <a:endParaRPr/>
          </a:p>
          <a:p>
            <a:pPr marL="0" lvl="0" indent="0" algn="l" rtl="0">
              <a:spcBef>
                <a:spcPts val="0"/>
              </a:spcBef>
              <a:spcAft>
                <a:spcPts val="0"/>
              </a:spcAft>
              <a:buNone/>
            </a:pPr>
            <a:r>
              <a:rPr lang="en-US"/>
              <a:t/>
            </a:r>
            <a:br>
              <a:rPr lang="en-US"/>
            </a:br>
            <a:endParaRPr/>
          </a:p>
        </p:txBody>
      </p:sp>
      <p:sp>
        <p:nvSpPr>
          <p:cNvPr id="256" name="Google Shape;25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912094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Arial"/>
                <a:ea typeface="Arial"/>
                <a:cs typeface="Arial"/>
                <a:sym typeface="Arial"/>
              </a:rPr>
              <a:t>The first step in our LSTM is to decide what information we’re going to throw away from the cell state. This decision is made by a sigmoid layer called the “forget gate layer.” </a:t>
            </a:r>
            <a:endParaRPr/>
          </a:p>
        </p:txBody>
      </p:sp>
      <p:sp>
        <p:nvSpPr>
          <p:cNvPr id="268" name="Google Shape;26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02807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Arial"/>
                <a:ea typeface="Arial"/>
                <a:cs typeface="Arial"/>
                <a:sym typeface="Arial"/>
              </a:rPr>
              <a:t>The next step is to decide what new information we’re going to store in the cell state. This has two parts. First, a sigmoid layer called the “input gate layer” decides which values we’ll update. Next, a tanh layer creates a vector of new candidate values, </a:t>
            </a:r>
            <a:r>
              <a:rPr lang="en-US" b="0" i="0" u="none" strike="noStrike">
                <a:solidFill>
                  <a:srgbClr val="333333"/>
                </a:solidFill>
                <a:latin typeface="Arial"/>
                <a:ea typeface="Arial"/>
                <a:cs typeface="Arial"/>
                <a:sym typeface="Arial"/>
              </a:rPr>
              <a:t>C~tC~t</a:t>
            </a:r>
            <a:r>
              <a:rPr lang="en-US" b="0" i="0">
                <a:solidFill>
                  <a:srgbClr val="333333"/>
                </a:solidFill>
                <a:latin typeface="Arial"/>
                <a:ea typeface="Arial"/>
                <a:cs typeface="Arial"/>
                <a:sym typeface="Arial"/>
              </a:rPr>
              <a:t>, that could be added to the state. In the next step, we’ll combine these two to create an update to the state.</a:t>
            </a:r>
            <a:endParaRPr/>
          </a:p>
        </p:txBody>
      </p:sp>
      <p:sp>
        <p:nvSpPr>
          <p:cNvPr id="278" name="Google Shape;27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949492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Arial"/>
                <a:ea typeface="Arial"/>
                <a:cs typeface="Arial"/>
                <a:sym typeface="Arial"/>
              </a:rPr>
              <a:t>It’s now time to update the old cell state, </a:t>
            </a:r>
            <a:r>
              <a:rPr lang="en-US" b="0" i="0" u="none" strike="noStrike">
                <a:solidFill>
                  <a:srgbClr val="333333"/>
                </a:solidFill>
                <a:latin typeface="Arial"/>
                <a:ea typeface="Arial"/>
                <a:cs typeface="Arial"/>
                <a:sym typeface="Arial"/>
              </a:rPr>
              <a:t>Ct−1Ct−1</a:t>
            </a:r>
            <a:r>
              <a:rPr lang="en-US" b="0" i="0">
                <a:solidFill>
                  <a:srgbClr val="333333"/>
                </a:solidFill>
                <a:latin typeface="Arial"/>
                <a:ea typeface="Arial"/>
                <a:cs typeface="Arial"/>
                <a:sym typeface="Arial"/>
              </a:rPr>
              <a:t>, into the new cell state </a:t>
            </a:r>
            <a:r>
              <a:rPr lang="en-US" b="0" i="0" u="none" strike="noStrike">
                <a:solidFill>
                  <a:srgbClr val="333333"/>
                </a:solidFill>
                <a:latin typeface="Arial"/>
                <a:ea typeface="Arial"/>
                <a:cs typeface="Arial"/>
                <a:sym typeface="Arial"/>
              </a:rPr>
              <a:t>CtCt</a:t>
            </a:r>
            <a:r>
              <a:rPr lang="en-US" b="0" i="0">
                <a:solidFill>
                  <a:srgbClr val="333333"/>
                </a:solidFill>
                <a:latin typeface="Arial"/>
                <a:ea typeface="Arial"/>
                <a:cs typeface="Arial"/>
                <a:sym typeface="Arial"/>
              </a:rPr>
              <a:t>. The previous steps already decided what to do, we just need to actually do it.</a:t>
            </a:r>
            <a:endParaRPr/>
          </a:p>
          <a:p>
            <a:pPr marL="0" lvl="0" indent="0" algn="l" rtl="0">
              <a:spcBef>
                <a:spcPts val="0"/>
              </a:spcBef>
              <a:spcAft>
                <a:spcPts val="0"/>
              </a:spcAft>
              <a:buNone/>
            </a:pPr>
            <a:endParaRPr b="0" i="0">
              <a:solidFill>
                <a:srgbClr val="333333"/>
              </a:solidFill>
              <a:latin typeface="Arial"/>
              <a:ea typeface="Arial"/>
              <a:cs typeface="Arial"/>
              <a:sym typeface="Arial"/>
            </a:endParaRPr>
          </a:p>
        </p:txBody>
      </p:sp>
      <p:sp>
        <p:nvSpPr>
          <p:cNvPr id="287" name="Google Shape;28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754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Arial"/>
                <a:ea typeface="Arial"/>
                <a:cs typeface="Arial"/>
                <a:sym typeface="Arial"/>
              </a:rPr>
              <a:t>Finally, we need to decide what we’re going to output. This output will be based on our cell state, but will be a filtered version. First, we run a sigmoid layer which decides what parts of the cell state we’re going to output. Then, we put the cell state through </a:t>
            </a:r>
            <a:r>
              <a:rPr lang="en-US" b="0" i="0" u="none" strike="noStrike">
                <a:solidFill>
                  <a:srgbClr val="333333"/>
                </a:solidFill>
                <a:latin typeface="Arial"/>
                <a:ea typeface="Arial"/>
                <a:cs typeface="Arial"/>
                <a:sym typeface="Arial"/>
              </a:rPr>
              <a:t>tanhtanh</a:t>
            </a:r>
            <a:r>
              <a:rPr lang="en-US" b="0" i="0">
                <a:solidFill>
                  <a:srgbClr val="333333"/>
                </a:solidFill>
                <a:latin typeface="Arial"/>
                <a:ea typeface="Arial"/>
                <a:cs typeface="Arial"/>
                <a:sym typeface="Arial"/>
              </a:rPr>
              <a:t> (to push the values to be between </a:t>
            </a:r>
            <a:r>
              <a:rPr lang="en-US" b="0" i="0" u="none" strike="noStrike">
                <a:solidFill>
                  <a:srgbClr val="333333"/>
                </a:solidFill>
                <a:latin typeface="Arial"/>
                <a:ea typeface="Arial"/>
                <a:cs typeface="Arial"/>
                <a:sym typeface="Arial"/>
              </a:rPr>
              <a:t>−1−1</a:t>
            </a:r>
            <a:r>
              <a:rPr lang="en-US" b="0" i="0">
                <a:solidFill>
                  <a:srgbClr val="333333"/>
                </a:solidFill>
                <a:latin typeface="Arial"/>
                <a:ea typeface="Arial"/>
                <a:cs typeface="Arial"/>
                <a:sym typeface="Arial"/>
              </a:rPr>
              <a:t> and </a:t>
            </a:r>
            <a:r>
              <a:rPr lang="en-US" b="0" i="0" u="none" strike="noStrike">
                <a:solidFill>
                  <a:srgbClr val="333333"/>
                </a:solidFill>
                <a:latin typeface="Arial"/>
                <a:ea typeface="Arial"/>
                <a:cs typeface="Arial"/>
                <a:sym typeface="Arial"/>
              </a:rPr>
              <a:t>11</a:t>
            </a:r>
            <a:r>
              <a:rPr lang="en-US" b="0" i="0">
                <a:solidFill>
                  <a:srgbClr val="333333"/>
                </a:solidFill>
                <a:latin typeface="Arial"/>
                <a:ea typeface="Arial"/>
                <a:cs typeface="Arial"/>
                <a:sym typeface="Arial"/>
              </a:rPr>
              <a:t>) and multiply it by the output of the sigmoid gate, so that we only output the parts we decided to.</a:t>
            </a:r>
            <a:endParaRPr/>
          </a:p>
        </p:txBody>
      </p:sp>
      <p:sp>
        <p:nvSpPr>
          <p:cNvPr id="296" name="Google Shape;29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84493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17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28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292929"/>
                </a:solidFill>
                <a:latin typeface="Arial"/>
                <a:ea typeface="Arial"/>
                <a:cs typeface="Arial"/>
                <a:sym typeface="Arial"/>
              </a:rPr>
              <a:t>I’m going to avoid all the math and focus on the intuition behind RNNs instead. </a:t>
            </a:r>
            <a:endParaRPr/>
          </a:p>
          <a:p>
            <a:pPr marL="0" lvl="0" indent="0" algn="l" rtl="0">
              <a:spcBef>
                <a:spcPts val="0"/>
              </a:spcBef>
              <a:spcAft>
                <a:spcPts val="0"/>
              </a:spcAft>
              <a:buNone/>
            </a:pPr>
            <a:endParaRPr/>
          </a:p>
        </p:txBody>
      </p:sp>
      <p:sp>
        <p:nvSpPr>
          <p:cNvPr id="112" name="Google Shape;11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087800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65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601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65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677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72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582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440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543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chemeClr val="dk1"/>
              </a:buClr>
              <a:buSzPts val="1200"/>
              <a:buFont typeface="Arial"/>
              <a:buChar char="•"/>
            </a:pPr>
            <a:r>
              <a:rPr lang="en-US" dirty="0"/>
              <a:t>Each rectangle is a vector and arrows represent functions (e.g. matrix multiply). </a:t>
            </a:r>
            <a:endParaRPr dirty="0"/>
          </a:p>
          <a:p>
            <a:pPr marL="285750" lvl="0" indent="-285750" algn="l" rtl="0">
              <a:spcBef>
                <a:spcPts val="0"/>
              </a:spcBef>
              <a:spcAft>
                <a:spcPts val="0"/>
              </a:spcAft>
              <a:buClr>
                <a:schemeClr val="dk1"/>
              </a:buClr>
              <a:buSzPts val="1200"/>
              <a:buFont typeface="Arial"/>
              <a:buChar char="•"/>
            </a:pPr>
            <a:r>
              <a:rPr lang="en-US" dirty="0"/>
              <a:t>Input vectors are in red, output vectors are in blue and green vectors hold the RNN's state</a:t>
            </a:r>
            <a:endParaRPr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US" sz="1200" dirty="0"/>
              <a:t>(1) Standard NN mode without recurrent structure (e.g. </a:t>
            </a:r>
            <a:r>
              <a:rPr lang="en-US" sz="1200" b="1" u="sng" dirty="0"/>
              <a:t>image classification</a:t>
            </a:r>
            <a:r>
              <a:rPr lang="en-US" sz="1200" b="1" dirty="0"/>
              <a:t>, one label for one image</a:t>
            </a:r>
            <a:r>
              <a:rPr lang="en-US" sz="1200" dirty="0"/>
              <a:t>).  </a:t>
            </a:r>
            <a:endParaRPr dirty="0"/>
          </a:p>
          <a:p>
            <a:pPr marL="0" lvl="0" indent="0" algn="l" rtl="0">
              <a:spcBef>
                <a:spcPts val="0"/>
              </a:spcBef>
              <a:spcAft>
                <a:spcPts val="0"/>
              </a:spcAft>
              <a:buNone/>
            </a:pPr>
            <a:r>
              <a:rPr lang="en-US" sz="1200" dirty="0"/>
              <a:t>  </a:t>
            </a:r>
            <a:r>
              <a:rPr lang="en-US" b="0" i="0" dirty="0">
                <a:solidFill>
                  <a:srgbClr val="51565E"/>
                </a:solidFill>
                <a:latin typeface="Roboto"/>
                <a:ea typeface="Roboto"/>
                <a:cs typeface="Roboto"/>
                <a:sym typeface="Roboto"/>
              </a:rPr>
              <a:t>This type of neural network is known as the Vanilla Neural Network. It's used for general machine learning problems, which has a single input and a single output.</a:t>
            </a:r>
            <a:endParaRPr sz="1200" dirty="0"/>
          </a:p>
          <a:p>
            <a:pPr marL="0" lvl="0" indent="0" algn="l" rtl="0">
              <a:spcBef>
                <a:spcPts val="0"/>
              </a:spcBef>
              <a:spcAft>
                <a:spcPts val="0"/>
              </a:spcAft>
              <a:buNone/>
            </a:pPr>
            <a:r>
              <a:rPr lang="en-US" sz="1200" dirty="0"/>
              <a:t>(2) Sequence output (e.g. </a:t>
            </a:r>
            <a:r>
              <a:rPr lang="en-US" sz="1200" b="1" u="sng" dirty="0"/>
              <a:t>image captioning</a:t>
            </a:r>
            <a:r>
              <a:rPr lang="en-US" sz="1200" b="1" dirty="0"/>
              <a:t>, takes an image and outputs a sentence of words</a:t>
            </a:r>
            <a:r>
              <a:rPr lang="en-US" sz="1200" dirty="0"/>
              <a:t>). </a:t>
            </a:r>
            <a:endParaRPr dirty="0"/>
          </a:p>
          <a:p>
            <a:pPr marL="0" lvl="0" indent="0" algn="l" rtl="0">
              <a:spcBef>
                <a:spcPts val="0"/>
              </a:spcBef>
              <a:spcAft>
                <a:spcPts val="0"/>
              </a:spcAft>
              <a:buNone/>
            </a:pPr>
            <a:r>
              <a:rPr lang="en-US" sz="1200" dirty="0"/>
              <a:t>(3) Sequence input (e.g. </a:t>
            </a:r>
            <a:r>
              <a:rPr lang="en-US" sz="1200" b="1" u="sng" dirty="0"/>
              <a:t>sentiment analysis</a:t>
            </a:r>
            <a:r>
              <a:rPr lang="en-US" sz="1200" b="1" dirty="0"/>
              <a:t>, a sentence is classified as expressing positive or negative sentiment</a:t>
            </a:r>
            <a:r>
              <a:rPr lang="en-US" sz="1200" dirty="0"/>
              <a:t>). </a:t>
            </a:r>
            <a:endParaRPr dirty="0"/>
          </a:p>
          <a:p>
            <a:pPr marL="0" lvl="0" indent="0" algn="l" rtl="0">
              <a:spcBef>
                <a:spcPts val="0"/>
              </a:spcBef>
              <a:spcAft>
                <a:spcPts val="0"/>
              </a:spcAft>
              <a:buNone/>
            </a:pPr>
            <a:r>
              <a:rPr lang="en-US" sz="1200" dirty="0"/>
              <a:t>(4) Sequence input and sequence output (e.g. </a:t>
            </a:r>
            <a:r>
              <a:rPr lang="en-US" sz="1200" b="1" u="sng" dirty="0"/>
              <a:t>machine translation</a:t>
            </a:r>
            <a:r>
              <a:rPr lang="en-US" sz="1200" b="1" dirty="0"/>
              <a:t>, a sentence in English is translated into a sentence in French</a:t>
            </a:r>
            <a:r>
              <a:rPr lang="en-US" sz="1200" dirty="0"/>
              <a:t>). </a:t>
            </a:r>
            <a:endParaRPr dirty="0"/>
          </a:p>
          <a:p>
            <a:pPr marL="0" lvl="0" indent="0" algn="l" rtl="0">
              <a:spcBef>
                <a:spcPts val="0"/>
              </a:spcBef>
              <a:spcAft>
                <a:spcPts val="0"/>
              </a:spcAft>
              <a:buNone/>
            </a:pPr>
            <a:r>
              <a:rPr lang="en-US" sz="1200" dirty="0"/>
              <a:t>(5) Synced sequence input and output (e.g. </a:t>
            </a:r>
            <a:r>
              <a:rPr lang="en-US" sz="1200" b="1" u="sng" dirty="0"/>
              <a:t>video classification</a:t>
            </a:r>
            <a:r>
              <a:rPr lang="en-US" sz="1200" b="1" dirty="0"/>
              <a:t>, label each frame of the video</a:t>
            </a:r>
            <a:r>
              <a:rPr lang="en-US" sz="1200" dirty="0"/>
              <a:t>).</a:t>
            </a:r>
            <a:endParaRPr dirty="0"/>
          </a:p>
          <a:p>
            <a:pPr marL="0" lvl="0" indent="0" algn="l" rtl="0">
              <a:spcBef>
                <a:spcPts val="0"/>
              </a:spcBef>
              <a:spcAft>
                <a:spcPts val="0"/>
              </a:spcAft>
              <a:buNone/>
            </a:pPr>
            <a:endParaRPr dirty="0"/>
          </a:p>
        </p:txBody>
      </p:sp>
      <p:sp>
        <p:nvSpPr>
          <p:cNvPr id="436" name="Google Shape;43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758494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62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Arial"/>
                <a:ea typeface="Arial"/>
                <a:cs typeface="Arial"/>
                <a:sym typeface="Arial"/>
              </a:rPr>
              <a:t>Human brain processes data in sequential manner. For example, lets understand what do you mean by sequential data. Click on link. </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Sequence data comes in many forms. Audio is a natural sequence. You can chop up an audio spectrogram into chunks and feed that into RNN’s.</a:t>
            </a:r>
            <a:endParaRPr/>
          </a:p>
          <a:p>
            <a:pPr marL="0" lvl="0" indent="0" algn="l" rtl="0">
              <a:spcBef>
                <a:spcPts val="0"/>
              </a:spcBef>
              <a:spcAft>
                <a:spcPts val="0"/>
              </a:spcAft>
              <a:buNone/>
            </a:pPr>
            <a:r>
              <a:rPr lang="en-US" sz="6600" b="0" i="0">
                <a:solidFill>
                  <a:srgbClr val="292929"/>
                </a:solidFill>
                <a:latin typeface="Arial"/>
                <a:ea typeface="Arial"/>
                <a:cs typeface="Arial"/>
                <a:sym typeface="Arial"/>
              </a:rPr>
              <a:t>Text is another form of sequences. You can break Text up into a sequence of characters or a sequence of words. E.g  live to eat and eat to live have different meaning for us but models will treat them equally.</a:t>
            </a:r>
            <a:endParaRPr sz="4800" b="0" i="0">
              <a:solidFill>
                <a:srgbClr val="292929"/>
              </a:solidFill>
              <a:latin typeface="Arial"/>
              <a:ea typeface="Arial"/>
              <a:cs typeface="Arial"/>
              <a:sym typeface="Arial"/>
            </a:endParaRPr>
          </a:p>
          <a:p>
            <a:pPr marL="0" lvl="0" indent="0" algn="l" rtl="0">
              <a:spcBef>
                <a:spcPts val="0"/>
              </a:spcBef>
              <a:spcAft>
                <a:spcPts val="0"/>
              </a:spcAft>
              <a:buNone/>
            </a:pPr>
            <a:r>
              <a:rPr lang="en-US" sz="4800"/>
              <a:t/>
            </a:r>
            <a:br>
              <a:rPr lang="en-US" sz="4800"/>
            </a:br>
            <a:r>
              <a:rPr lang="en-US" sz="4800" b="0" i="0">
                <a:solidFill>
                  <a:srgbClr val="292929"/>
                </a:solidFill>
                <a:latin typeface="Arial"/>
                <a:ea typeface="Arial"/>
                <a:cs typeface="Arial"/>
                <a:sym typeface="Arial"/>
              </a:rPr>
              <a:t>RNN’s are good at processing sequence data for predictions. But how??</a:t>
            </a:r>
            <a:endParaRPr/>
          </a:p>
          <a:p>
            <a:pPr marL="0" lvl="0" indent="0" algn="l" rtl="0">
              <a:spcBef>
                <a:spcPts val="0"/>
              </a:spcBef>
              <a:spcAft>
                <a:spcPts val="0"/>
              </a:spcAft>
              <a:buNone/>
            </a:pPr>
            <a:r>
              <a:rPr lang="en-US" sz="6600" b="0" i="0">
                <a:solidFill>
                  <a:srgbClr val="292929"/>
                </a:solidFill>
                <a:latin typeface="Arial"/>
                <a:ea typeface="Arial"/>
                <a:cs typeface="Arial"/>
                <a:sym typeface="Arial"/>
              </a:rPr>
              <a:t>Well, they do that by having a concept of memory.</a:t>
            </a:r>
            <a:endParaRPr sz="4800" b="0" i="0">
              <a:solidFill>
                <a:srgbClr val="292929"/>
              </a:solidFill>
              <a:latin typeface="Arial"/>
              <a:ea typeface="Arial"/>
              <a:cs typeface="Arial"/>
              <a:sym typeface="Arial"/>
            </a:endParaRPr>
          </a:p>
          <a:p>
            <a:pPr marL="0" lvl="0" indent="0" algn="l" rtl="0">
              <a:spcBef>
                <a:spcPts val="0"/>
              </a:spcBef>
              <a:spcAft>
                <a:spcPts val="0"/>
              </a:spcAft>
              <a:buNone/>
            </a:pPr>
            <a:r>
              <a:rPr lang="en-US" sz="4800" b="0" i="0">
                <a:solidFill>
                  <a:srgbClr val="292929"/>
                </a:solidFill>
                <a:latin typeface="Arial"/>
                <a:ea typeface="Arial"/>
                <a:cs typeface="Arial"/>
                <a:sym typeface="Arial"/>
              </a:rPr>
              <a:t>I want to invite you to say the alphabet in your head.</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ABCDEFGHIJKLMNOPQRSTUVWXYZ</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Pretty easy right..  </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Now lets try saying the alphabet backwards.</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ZYXWVUTSRQPONMLKJIHGFEDCBA</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I am sure this was much harder.. Unless you are seldon copper..</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Ok lets try the sequence from letter k,</a:t>
            </a:r>
            <a:endParaRPr/>
          </a:p>
          <a:p>
            <a:pPr marL="0" lvl="0" indent="0" algn="l" rtl="0">
              <a:spcBef>
                <a:spcPts val="0"/>
              </a:spcBef>
              <a:spcAft>
                <a:spcPts val="0"/>
              </a:spcAft>
              <a:buNone/>
            </a:pPr>
            <a:r>
              <a:rPr lang="en-US" sz="4800" b="0" i="0">
                <a:solidFill>
                  <a:srgbClr val="292929"/>
                </a:solidFill>
                <a:latin typeface="Arial"/>
                <a:ea typeface="Arial"/>
                <a:cs typeface="Arial"/>
                <a:sym typeface="Arial"/>
              </a:rPr>
              <a:t>At first  you’ll struggle with the first few letters, but then after your brain picks up the pattern, the rest will come naturally.</a:t>
            </a:r>
            <a:r>
              <a:rPr lang="en-US" sz="3600"/>
              <a:t/>
            </a:r>
            <a:br>
              <a:rPr lang="en-US" sz="3600"/>
            </a:br>
            <a:r>
              <a:rPr lang="en-US" sz="3600" b="0" i="0">
                <a:solidFill>
                  <a:srgbClr val="292929"/>
                </a:solidFill>
                <a:latin typeface="Arial"/>
                <a:ea typeface="Arial"/>
                <a:cs typeface="Arial"/>
                <a:sym typeface="Arial"/>
              </a:rPr>
              <a:t>So there is a very logical reason why this can be difficult. You learn the alphabet as a sequence. Sequential memory is a mechanism that makes it easier for your brain to recognize sequence patterns.</a:t>
            </a:r>
            <a:endParaRPr/>
          </a:p>
          <a:p>
            <a:pPr marL="0" lvl="0" indent="0" algn="l" rtl="0">
              <a:spcBef>
                <a:spcPts val="0"/>
              </a:spcBef>
              <a:spcAft>
                <a:spcPts val="0"/>
              </a:spcAft>
              <a:buNone/>
            </a:pPr>
            <a:r>
              <a:rPr lang="en-US" sz="3600" b="0" i="0">
                <a:solidFill>
                  <a:srgbClr val="292929"/>
                </a:solidFill>
                <a:latin typeface="Arial"/>
                <a:ea typeface="Arial"/>
                <a:cs typeface="Arial"/>
                <a:sym typeface="Arial"/>
              </a:rPr>
              <a:t>So we will pin this thought of sequential patterns and revisit it in coming slides.</a:t>
            </a:r>
            <a:endParaRPr/>
          </a:p>
          <a:p>
            <a:pPr marL="0" lvl="0" indent="0" algn="l" rtl="0">
              <a:spcBef>
                <a:spcPts val="0"/>
              </a:spcBef>
              <a:spcAft>
                <a:spcPts val="0"/>
              </a:spcAft>
              <a:buNone/>
            </a:pPr>
            <a:endParaRPr sz="2400">
              <a:latin typeface="Arial"/>
              <a:ea typeface="Arial"/>
              <a:cs typeface="Arial"/>
              <a:sym typeface="Arial"/>
            </a:endParaRPr>
          </a:p>
          <a:p>
            <a:pPr marL="342900" lvl="0" indent="-342900" algn="l" rtl="0">
              <a:spcBef>
                <a:spcPts val="0"/>
              </a:spcBef>
              <a:spcAft>
                <a:spcPts val="0"/>
              </a:spcAft>
              <a:buClr>
                <a:schemeClr val="dk1"/>
              </a:buClr>
              <a:buSzPts val="2400"/>
              <a:buFont typeface="Arial"/>
              <a:buChar char="•"/>
            </a:pPr>
            <a:r>
              <a:rPr lang="en-US" sz="2400">
                <a:latin typeface="Arial"/>
                <a:ea typeface="Arial"/>
                <a:cs typeface="Arial"/>
                <a:sym typeface="Arial"/>
              </a:rPr>
              <a:t>Not all problems can be converted into one with fixed-length inputs and outputs</a:t>
            </a:r>
            <a:br>
              <a:rPr lang="en-US" sz="2400">
                <a:latin typeface="Arial"/>
                <a:ea typeface="Arial"/>
                <a:cs typeface="Arial"/>
                <a:sym typeface="Arial"/>
              </a:rPr>
            </a:br>
            <a:endParaRPr sz="2400">
              <a:latin typeface="Arial"/>
              <a:ea typeface="Arial"/>
              <a:cs typeface="Arial"/>
              <a:sym typeface="Arial"/>
            </a:endParaRPr>
          </a:p>
          <a:p>
            <a:pPr marL="342900" lvl="0" indent="-342900" algn="l" rtl="0">
              <a:spcBef>
                <a:spcPts val="0"/>
              </a:spcBef>
              <a:spcAft>
                <a:spcPts val="0"/>
              </a:spcAft>
              <a:buClr>
                <a:schemeClr val="dk1"/>
              </a:buClr>
              <a:buSzPts val="2400"/>
              <a:buFont typeface="Arial"/>
              <a:buChar char="•"/>
            </a:pPr>
            <a:r>
              <a:rPr lang="en-US" sz="2400">
                <a:latin typeface="Arial"/>
                <a:ea typeface="Arial"/>
                <a:cs typeface="Arial"/>
                <a:sym typeface="Arial"/>
              </a:rPr>
              <a:t>Problems such as Speech Recognition or Time-series Prediction require a system to store and use context information</a:t>
            </a:r>
            <a:endParaRPr/>
          </a:p>
          <a:p>
            <a:pPr marL="800100" lvl="1" indent="-342900" algn="l" rtl="0">
              <a:spcBef>
                <a:spcPts val="0"/>
              </a:spcBef>
              <a:spcAft>
                <a:spcPts val="0"/>
              </a:spcAft>
              <a:buClr>
                <a:schemeClr val="dk1"/>
              </a:buClr>
              <a:buSzPts val="2000"/>
              <a:buFont typeface="Arial"/>
              <a:buChar char="•"/>
            </a:pPr>
            <a:r>
              <a:rPr lang="en-US" sz="2000">
                <a:latin typeface="Arial"/>
                <a:ea typeface="Arial"/>
                <a:cs typeface="Arial"/>
                <a:sym typeface="Arial"/>
              </a:rPr>
              <a:t>Simple case: Output YES if the number of 1s is even, else NO</a:t>
            </a:r>
            <a:br>
              <a:rPr lang="en-US" sz="2000">
                <a:latin typeface="Arial"/>
                <a:ea typeface="Arial"/>
                <a:cs typeface="Arial"/>
                <a:sym typeface="Arial"/>
              </a:rPr>
            </a:br>
            <a:r>
              <a:rPr lang="en-US" sz="2000">
                <a:latin typeface="Arial"/>
                <a:ea typeface="Arial"/>
                <a:cs typeface="Arial"/>
                <a:sym typeface="Arial"/>
              </a:rPr>
              <a:t>1000010101 – YES, 100011 – NO, …  </a:t>
            </a:r>
            <a:br>
              <a:rPr lang="en-US" sz="2000">
                <a:latin typeface="Arial"/>
                <a:ea typeface="Arial"/>
                <a:cs typeface="Arial"/>
                <a:sym typeface="Arial"/>
              </a:rPr>
            </a:br>
            <a:endParaRPr sz="2000">
              <a:latin typeface="Arial"/>
              <a:ea typeface="Arial"/>
              <a:cs typeface="Arial"/>
              <a:sym typeface="Arial"/>
            </a:endParaRPr>
          </a:p>
          <a:p>
            <a:pPr marL="342900" lvl="0" indent="-342900" algn="l" rtl="0">
              <a:spcBef>
                <a:spcPts val="0"/>
              </a:spcBef>
              <a:spcAft>
                <a:spcPts val="0"/>
              </a:spcAft>
              <a:buClr>
                <a:schemeClr val="dk1"/>
              </a:buClr>
              <a:buSzPts val="2400"/>
              <a:buFont typeface="Arial"/>
              <a:buChar char="•"/>
            </a:pPr>
            <a:r>
              <a:rPr lang="en-US" sz="2400">
                <a:latin typeface="Arial"/>
                <a:ea typeface="Arial"/>
                <a:cs typeface="Arial"/>
                <a:sym typeface="Arial"/>
              </a:rPr>
              <a:t>Hard/Impossible to choose a fixed context window</a:t>
            </a:r>
            <a:endParaRPr/>
          </a:p>
          <a:p>
            <a:pPr marL="800100" lvl="1" indent="-342900" algn="l" rtl="0">
              <a:spcBef>
                <a:spcPts val="0"/>
              </a:spcBef>
              <a:spcAft>
                <a:spcPts val="0"/>
              </a:spcAft>
              <a:buClr>
                <a:schemeClr val="dk1"/>
              </a:buClr>
              <a:buSzPts val="2000"/>
              <a:buFont typeface="Arial"/>
              <a:buChar char="•"/>
            </a:pPr>
            <a:r>
              <a:rPr lang="en-US" sz="2000">
                <a:latin typeface="Arial"/>
                <a:ea typeface="Arial"/>
                <a:cs typeface="Arial"/>
                <a:sym typeface="Arial"/>
              </a:rPr>
              <a:t>There can always be a new sample longer than anything seen</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how d</a:t>
            </a:r>
            <a:r>
              <a:rPr lang="en-US" b="0" i="0">
                <a:solidFill>
                  <a:srgbClr val="292929"/>
                </a:solidFill>
                <a:latin typeface="Arial"/>
                <a:ea typeface="Arial"/>
                <a:cs typeface="Arial"/>
                <a:sym typeface="Arial"/>
              </a:rPr>
              <a:t>oes an RNN replicate this concept of sequential pattern and memory?</a:t>
            </a:r>
            <a:endParaRPr/>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43852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6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26285ef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26285efa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e26285efa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06554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463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428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92929"/>
                </a:solidFill>
                <a:latin typeface="Arial"/>
                <a:ea typeface="Arial"/>
                <a:cs typeface="Arial"/>
                <a:sym typeface="Arial"/>
              </a:rPr>
              <a:t>Say you take a still snapshot of a ball moving in time.</a:t>
            </a:r>
            <a:endParaRPr dirty="0"/>
          </a:p>
          <a:p>
            <a:pPr marL="0" lvl="0" indent="0" algn="l" rtl="0">
              <a:spcBef>
                <a:spcPts val="0"/>
              </a:spcBef>
              <a:spcAft>
                <a:spcPts val="0"/>
              </a:spcAft>
              <a:buNone/>
            </a:pPr>
            <a:r>
              <a:rPr lang="en-US" b="0" i="0" dirty="0">
                <a:solidFill>
                  <a:srgbClr val="292929"/>
                </a:solidFill>
                <a:latin typeface="Arial"/>
                <a:ea typeface="Arial"/>
                <a:cs typeface="Arial"/>
                <a:sym typeface="Arial"/>
              </a:rPr>
              <a:t>Let’s also say you want to predict the direction that the ball was moving. So with only the information that you see on the screen, how would you do this? Well, you can go ahead and take a guess, but any answer you’d come up with would be that, a random guess. Without knowledge of where the ball has been, you wouldn’t have enough data to predict where it’s going.</a:t>
            </a:r>
            <a:endParaRPr dirty="0"/>
          </a:p>
          <a:p>
            <a:pPr marL="0" lvl="0" indent="0" algn="l" rtl="0">
              <a:spcBef>
                <a:spcPts val="0"/>
              </a:spcBef>
              <a:spcAft>
                <a:spcPts val="0"/>
              </a:spcAft>
              <a:buNone/>
            </a:pPr>
            <a:r>
              <a:rPr lang="en-US" b="0" i="0" dirty="0">
                <a:solidFill>
                  <a:srgbClr val="292929"/>
                </a:solidFill>
                <a:latin typeface="Arial"/>
                <a:ea typeface="Arial"/>
                <a:cs typeface="Arial"/>
                <a:sym typeface="Arial"/>
              </a:rPr>
              <a:t>If you record many snapshots of the ball’s position in succession, you will have enough information to make a better prediction.</a:t>
            </a:r>
            <a:endParaRPr dirty="0"/>
          </a:p>
          <a:p>
            <a:pPr marL="0" lvl="0" indent="0" algn="l" rtl="0">
              <a:spcBef>
                <a:spcPts val="0"/>
              </a:spcBef>
              <a:spcAft>
                <a:spcPts val="0"/>
              </a:spcAft>
              <a:buNone/>
            </a:pPr>
            <a:r>
              <a:rPr lang="en-US" b="0" i="0" dirty="0">
                <a:solidFill>
                  <a:srgbClr val="292929"/>
                </a:solidFill>
                <a:latin typeface="Arial"/>
                <a:ea typeface="Arial"/>
                <a:cs typeface="Arial"/>
                <a:sym typeface="Arial"/>
              </a:rPr>
              <a:t>So this is a sequence, a particular order in which one thing follows another. With this information, you can now see that the ball is moving to the right.</a:t>
            </a:r>
            <a:r>
              <a:rPr lang="en-US" dirty="0"/>
              <a:t/>
            </a:r>
            <a:br>
              <a:rPr lang="en-US" dirty="0"/>
            </a:br>
            <a:endParaRPr dirty="0"/>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9357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916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28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876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02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6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9903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
        <p:cNvGrpSpPr/>
        <p:nvPr/>
      </p:nvGrpSpPr>
      <p:grpSpPr>
        <a:xfrm>
          <a:off x="0" y="0"/>
          <a:ext cx="0" cy="0"/>
          <a:chOff x="0" y="0"/>
          <a:chExt cx="0" cy="0"/>
        </a:xfrm>
      </p:grpSpPr>
      <p:sp>
        <p:nvSpPr>
          <p:cNvPr id="20" name="Google Shape;20;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4" name="Google Shape;24;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body" idx="1"/>
          </p:nvPr>
        </p:nvSpPr>
        <p:spPr>
          <a:xfrm rot="5400000">
            <a:off x="3998954" y="-1287632"/>
            <a:ext cx="4255052"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9" name="Google Shape;99;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097280" y="1614042"/>
            <a:ext cx="10058400" cy="4255052"/>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1" name="Google Shape;31;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4"/>
        <p:cNvGrpSpPr/>
        <p:nvPr/>
      </p:nvGrpSpPr>
      <p:grpSpPr>
        <a:xfrm>
          <a:off x="0" y="0"/>
          <a:ext cx="0" cy="0"/>
          <a:chOff x="0" y="0"/>
          <a:chExt cx="0" cy="0"/>
        </a:xfrm>
      </p:grpSpPr>
      <p:sp>
        <p:nvSpPr>
          <p:cNvPr id="65" name="Google Shape;65;p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0"/>
        <p:cNvGrpSpPr/>
        <p:nvPr/>
      </p:nvGrpSpPr>
      <p:grpSpPr>
        <a:xfrm>
          <a:off x="0" y="0"/>
          <a:ext cx="0" cy="0"/>
          <a:chOff x="0" y="0"/>
          <a:chExt cx="0" cy="0"/>
        </a:xfrm>
      </p:grpSpPr>
      <p:sp>
        <p:nvSpPr>
          <p:cNvPr id="71" name="Google Shape;71;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5" name="Google Shape;75;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6" name="Google Shape;76;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9"/>
        <p:cNvGrpSpPr/>
        <p:nvPr/>
      </p:nvGrpSpPr>
      <p:grpSpPr>
        <a:xfrm>
          <a:off x="0" y="0"/>
          <a:ext cx="0" cy="0"/>
          <a:chOff x="0" y="0"/>
          <a:chExt cx="0" cy="0"/>
        </a:xfrm>
      </p:grpSpPr>
      <p:sp>
        <p:nvSpPr>
          <p:cNvPr id="80" name="Google Shape;80;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4" name="Google Shape;84;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5" name="Google Shape;85;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614042"/>
            <a:ext cx="10058400" cy="4255052"/>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188720" y="1515903"/>
            <a:ext cx="9966960" cy="0"/>
          </a:xfrm>
          <a:prstGeom prst="straightConnector1">
            <a:avLst/>
          </a:prstGeom>
          <a:noFill/>
          <a:ln w="9525" cap="flat" cmpd="sng">
            <a:solidFill>
              <a:srgbClr val="7F7F7F"/>
            </a:solidFill>
            <a:prstDash val="solid"/>
            <a:round/>
            <a:headEnd type="none" w="sm" len="sm"/>
            <a:tailEnd type="none" w="sm" len="sm"/>
          </a:ln>
        </p:spPr>
      </p:cxnSp>
      <p:cxnSp>
        <p:nvCxnSpPr>
          <p:cNvPr id="18" name="Google Shape;18;p1"/>
          <p:cNvCxnSpPr/>
          <p:nvPr/>
        </p:nvCxnSpPr>
        <p:spPr>
          <a:xfrm>
            <a:off x="0" y="1417764"/>
            <a:ext cx="12192000" cy="0"/>
          </a:xfrm>
          <a:prstGeom prst="straightConnector1">
            <a:avLst/>
          </a:prstGeom>
          <a:noFill/>
          <a:ln w="571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8.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65.png"/><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a:spLocks noGrp="1"/>
          </p:cNvSpPr>
          <p:nvPr>
            <p:ph type="ctrTitle"/>
          </p:nvPr>
        </p:nvSpPr>
        <p:spPr>
          <a:xfrm>
            <a:off x="1267266" y="868362"/>
            <a:ext cx="10086534" cy="23876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262626"/>
              </a:buClr>
              <a:buSzPts val="4400"/>
              <a:buFont typeface="Calibri"/>
              <a:buNone/>
            </a:pPr>
            <a:r>
              <a:rPr lang="en-US" sz="4400" dirty="0"/>
              <a:t>An Introduction to </a:t>
            </a:r>
            <a:br>
              <a:rPr lang="en-US" sz="4400" dirty="0"/>
            </a:br>
            <a:r>
              <a:rPr lang="en-US" sz="4400" dirty="0"/>
              <a:t>Recurrent Neural Networks</a:t>
            </a:r>
            <a:endParaRPr dirty="0"/>
          </a:p>
        </p:txBody>
      </p:sp>
      <p:sp>
        <p:nvSpPr>
          <p:cNvPr id="107" name="Google Shape;107;p13"/>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IN" dirty="0" smtClean="0"/>
              <a:t>Sangeeta </a:t>
            </a:r>
            <a:r>
              <a:rPr lang="en-IN" dirty="0" err="1" smtClean="0"/>
              <a:t>Oswal</a:t>
            </a:r>
            <a:endParaRPr dirty="0"/>
          </a:p>
          <a:p>
            <a:pPr marL="0" lvl="0" indent="0" algn="l" rtl="0">
              <a:lnSpc>
                <a:spcPct val="90000"/>
              </a:lnSpc>
              <a:spcBef>
                <a:spcPts val="1400"/>
              </a:spcBef>
              <a:spcAft>
                <a:spcPts val="0"/>
              </a:spcAft>
              <a:buSzPts val="2400"/>
              <a:buNone/>
            </a:pPr>
            <a:r>
              <a:rPr lang="en-US" dirty="0"/>
              <a:t>VESIT</a:t>
            </a:r>
            <a:endParaRPr dirty="0"/>
          </a:p>
        </p:txBody>
      </p:sp>
      <p:sp>
        <p:nvSpPr>
          <p:cNvPr id="108" name="Google Shape;108;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89763" y="1563764"/>
            <a:ext cx="171786" cy="437516"/>
            <a:chOff x="656153" y="739892"/>
            <a:chExt cx="81280" cy="207010"/>
          </a:xfrm>
        </p:grpSpPr>
        <p:sp>
          <p:nvSpPr>
            <p:cNvPr id="3" name="object 3"/>
            <p:cNvSpPr/>
            <p:nvPr/>
          </p:nvSpPr>
          <p:spPr>
            <a:xfrm>
              <a:off x="658693" y="742432"/>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7FFF"/>
            </a:solidFill>
          </p:spPr>
          <p:txBody>
            <a:bodyPr wrap="square" lIns="0" tIns="0" rIns="0" bIns="0" rtlCol="0"/>
            <a:lstStyle/>
            <a:p>
              <a:endParaRPr sz="2959"/>
            </a:p>
          </p:txBody>
        </p:sp>
        <p:sp>
          <p:nvSpPr>
            <p:cNvPr id="4" name="object 4"/>
            <p:cNvSpPr/>
            <p:nvPr/>
          </p:nvSpPr>
          <p:spPr>
            <a:xfrm>
              <a:off x="658693" y="742432"/>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ln w="5060">
              <a:solidFill>
                <a:srgbClr val="000000"/>
              </a:solidFill>
            </a:ln>
          </p:spPr>
          <p:txBody>
            <a:bodyPr wrap="square" lIns="0" tIns="0" rIns="0" bIns="0" rtlCol="0"/>
            <a:lstStyle/>
            <a:p>
              <a:endParaRPr sz="2959"/>
            </a:p>
          </p:txBody>
        </p:sp>
      </p:grpSp>
      <p:sp>
        <p:nvSpPr>
          <p:cNvPr id="5" name="object 5"/>
          <p:cNvSpPr txBox="1"/>
          <p:nvPr/>
        </p:nvSpPr>
        <p:spPr>
          <a:xfrm>
            <a:off x="1501355" y="1168400"/>
            <a:ext cx="152996" cy="273727"/>
          </a:xfrm>
          <a:prstGeom prst="rect">
            <a:avLst/>
          </a:prstGeom>
        </p:spPr>
        <p:txBody>
          <a:bodyPr vert="horz" wrap="square" lIns="0" tIns="29526" rIns="0" bIns="0" rtlCol="0">
            <a:spAutoFit/>
          </a:bodyPr>
          <a:lstStyle/>
          <a:p>
            <a:pPr marL="26841">
              <a:spcBef>
                <a:spcPts val="232"/>
              </a:spcBef>
            </a:pPr>
            <a:r>
              <a:rPr sz="1585" i="1" spc="74" dirty="0">
                <a:latin typeface="Calibri"/>
                <a:cs typeface="Calibri"/>
              </a:rPr>
              <a:t>v</a:t>
            </a:r>
            <a:endParaRPr sz="1585">
              <a:latin typeface="Calibri"/>
              <a:cs typeface="Calibri"/>
            </a:endParaRPr>
          </a:p>
        </p:txBody>
      </p:sp>
      <p:sp>
        <p:nvSpPr>
          <p:cNvPr id="6" name="object 6"/>
          <p:cNvSpPr txBox="1"/>
          <p:nvPr/>
        </p:nvSpPr>
        <p:spPr>
          <a:xfrm>
            <a:off x="1496039" y="2020563"/>
            <a:ext cx="171786" cy="273727"/>
          </a:xfrm>
          <a:prstGeom prst="rect">
            <a:avLst/>
          </a:prstGeom>
        </p:spPr>
        <p:txBody>
          <a:bodyPr vert="horz" wrap="square" lIns="0" tIns="29526" rIns="0" bIns="0" rtlCol="0">
            <a:spAutoFit/>
          </a:bodyPr>
          <a:lstStyle/>
          <a:p>
            <a:pPr marL="26841">
              <a:spcBef>
                <a:spcPts val="232"/>
              </a:spcBef>
            </a:pPr>
            <a:r>
              <a:rPr sz="1585" i="1" spc="106" dirty="0">
                <a:latin typeface="Calibri"/>
                <a:cs typeface="Calibri"/>
              </a:rPr>
              <a:t>u</a:t>
            </a:r>
            <a:endParaRPr sz="1585">
              <a:latin typeface="Calibri"/>
              <a:cs typeface="Calibri"/>
            </a:endParaRPr>
          </a:p>
        </p:txBody>
      </p:sp>
      <p:grpSp>
        <p:nvGrpSpPr>
          <p:cNvPr id="7" name="object 7"/>
          <p:cNvGrpSpPr/>
          <p:nvPr/>
        </p:nvGrpSpPr>
        <p:grpSpPr>
          <a:xfrm>
            <a:off x="1389782" y="605089"/>
            <a:ext cx="171786" cy="2141951"/>
            <a:chOff x="656162" y="286297"/>
            <a:chExt cx="81280" cy="1013460"/>
          </a:xfrm>
        </p:grpSpPr>
        <p:sp>
          <p:nvSpPr>
            <p:cNvPr id="8" name="object 8"/>
            <p:cNvSpPr/>
            <p:nvPr/>
          </p:nvSpPr>
          <p:spPr>
            <a:xfrm>
              <a:off x="658693" y="288828"/>
              <a:ext cx="76200" cy="201930"/>
            </a:xfrm>
            <a:custGeom>
              <a:avLst/>
              <a:gdLst/>
              <a:ahLst/>
              <a:cxnLst/>
              <a:rect l="l" t="t" r="r" b="b"/>
              <a:pathLst>
                <a:path w="76200" h="201929">
                  <a:moveTo>
                    <a:pt x="75600" y="0"/>
                  </a:moveTo>
                  <a:lnTo>
                    <a:pt x="0" y="0"/>
                  </a:lnTo>
                  <a:lnTo>
                    <a:pt x="0" y="201601"/>
                  </a:lnTo>
                  <a:lnTo>
                    <a:pt x="75600" y="201601"/>
                  </a:lnTo>
                  <a:lnTo>
                    <a:pt x="75600" y="0"/>
                  </a:lnTo>
                  <a:close/>
                </a:path>
              </a:pathLst>
            </a:custGeom>
            <a:solidFill>
              <a:srgbClr val="7FFF7F"/>
            </a:solidFill>
          </p:spPr>
          <p:txBody>
            <a:bodyPr wrap="square" lIns="0" tIns="0" rIns="0" bIns="0" rtlCol="0"/>
            <a:lstStyle/>
            <a:p>
              <a:endParaRPr sz="2959"/>
            </a:p>
          </p:txBody>
        </p:sp>
        <p:sp>
          <p:nvSpPr>
            <p:cNvPr id="9" name="object 9"/>
            <p:cNvSpPr/>
            <p:nvPr/>
          </p:nvSpPr>
          <p:spPr>
            <a:xfrm>
              <a:off x="658693" y="288828"/>
              <a:ext cx="76200" cy="452120"/>
            </a:xfrm>
            <a:custGeom>
              <a:avLst/>
              <a:gdLst/>
              <a:ahLst/>
              <a:cxnLst/>
              <a:rect l="l" t="t" r="r" b="b"/>
              <a:pathLst>
                <a:path w="76200" h="452120">
                  <a:moveTo>
                    <a:pt x="75600" y="0"/>
                  </a:moveTo>
                  <a:lnTo>
                    <a:pt x="0" y="0"/>
                  </a:lnTo>
                  <a:lnTo>
                    <a:pt x="0" y="201601"/>
                  </a:lnTo>
                  <a:lnTo>
                    <a:pt x="75600" y="201601"/>
                  </a:lnTo>
                  <a:lnTo>
                    <a:pt x="75600" y="0"/>
                  </a:lnTo>
                  <a:close/>
                </a:path>
                <a:path w="76200" h="452120">
                  <a:moveTo>
                    <a:pt x="37800" y="451826"/>
                  </a:moveTo>
                  <a:lnTo>
                    <a:pt x="37800" y="208422"/>
                  </a:lnTo>
                </a:path>
              </a:pathLst>
            </a:custGeom>
            <a:ln w="5060">
              <a:solidFill>
                <a:srgbClr val="000000"/>
              </a:solidFill>
            </a:ln>
          </p:spPr>
          <p:txBody>
            <a:bodyPr wrap="square" lIns="0" tIns="0" rIns="0" bIns="0" rtlCol="0"/>
            <a:lstStyle/>
            <a:p>
              <a:endParaRPr sz="2959"/>
            </a:p>
          </p:txBody>
        </p:sp>
        <p:sp>
          <p:nvSpPr>
            <p:cNvPr id="10" name="object 10"/>
            <p:cNvSpPr/>
            <p:nvPr/>
          </p:nvSpPr>
          <p:spPr>
            <a:xfrm>
              <a:off x="666127" y="494720"/>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11" name="object 11"/>
            <p:cNvSpPr/>
            <p:nvPr/>
          </p:nvSpPr>
          <p:spPr>
            <a:xfrm>
              <a:off x="658693" y="1145635"/>
              <a:ext cx="76200" cy="151765"/>
            </a:xfrm>
            <a:custGeom>
              <a:avLst/>
              <a:gdLst/>
              <a:ahLst/>
              <a:cxnLst/>
              <a:rect l="l" t="t" r="r" b="b"/>
              <a:pathLst>
                <a:path w="76200" h="151765">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12" name="object 12"/>
            <p:cNvSpPr/>
            <p:nvPr/>
          </p:nvSpPr>
          <p:spPr>
            <a:xfrm>
              <a:off x="658693" y="950863"/>
              <a:ext cx="76200" cy="346075"/>
            </a:xfrm>
            <a:custGeom>
              <a:avLst/>
              <a:gdLst/>
              <a:ahLst/>
              <a:cxnLst/>
              <a:rect l="l" t="t" r="r" b="b"/>
              <a:pathLst>
                <a:path w="76200" h="346075">
                  <a:moveTo>
                    <a:pt x="75600" y="194771"/>
                  </a:moveTo>
                  <a:lnTo>
                    <a:pt x="0" y="194771"/>
                  </a:lnTo>
                  <a:lnTo>
                    <a:pt x="0" y="345972"/>
                  </a:lnTo>
                  <a:lnTo>
                    <a:pt x="75600" y="345972"/>
                  </a:lnTo>
                  <a:lnTo>
                    <a:pt x="75600" y="194771"/>
                  </a:lnTo>
                  <a:close/>
                </a:path>
                <a:path w="76200" h="346075">
                  <a:moveTo>
                    <a:pt x="37800" y="193001"/>
                  </a:moveTo>
                  <a:lnTo>
                    <a:pt x="37800" y="0"/>
                  </a:lnTo>
                </a:path>
              </a:pathLst>
            </a:custGeom>
            <a:ln w="5060">
              <a:solidFill>
                <a:srgbClr val="000000"/>
              </a:solidFill>
            </a:ln>
          </p:spPr>
          <p:txBody>
            <a:bodyPr wrap="square" lIns="0" tIns="0" rIns="0" bIns="0" rtlCol="0"/>
            <a:lstStyle/>
            <a:p>
              <a:endParaRPr sz="2959"/>
            </a:p>
          </p:txBody>
        </p:sp>
        <p:sp>
          <p:nvSpPr>
            <p:cNvPr id="13" name="object 13"/>
            <p:cNvSpPr/>
            <p:nvPr/>
          </p:nvSpPr>
          <p:spPr>
            <a:xfrm>
              <a:off x="666127" y="948333"/>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14" name="object 14"/>
            <p:cNvSpPr/>
            <p:nvPr/>
          </p:nvSpPr>
          <p:spPr>
            <a:xfrm>
              <a:off x="696493" y="950863"/>
              <a:ext cx="0" cy="193040"/>
            </a:xfrm>
            <a:custGeom>
              <a:avLst/>
              <a:gdLst/>
              <a:ahLst/>
              <a:cxnLst/>
              <a:rect l="l" t="t" r="r" b="b"/>
              <a:pathLst>
                <a:path h="193040">
                  <a:moveTo>
                    <a:pt x="0" y="193001"/>
                  </a:moveTo>
                  <a:lnTo>
                    <a:pt x="0" y="0"/>
                  </a:lnTo>
                </a:path>
              </a:pathLst>
            </a:custGeom>
            <a:ln w="5060">
              <a:solidFill>
                <a:srgbClr val="000000"/>
              </a:solidFill>
            </a:ln>
          </p:spPr>
          <p:txBody>
            <a:bodyPr wrap="square" lIns="0" tIns="0" rIns="0" bIns="0" rtlCol="0"/>
            <a:lstStyle/>
            <a:p>
              <a:endParaRPr sz="2959"/>
            </a:p>
          </p:txBody>
        </p:sp>
        <p:sp>
          <p:nvSpPr>
            <p:cNvPr id="15" name="object 15"/>
            <p:cNvSpPr/>
            <p:nvPr/>
          </p:nvSpPr>
          <p:spPr>
            <a:xfrm>
              <a:off x="666127" y="948333"/>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16" name="object 16"/>
          <p:cNvSpPr txBox="1"/>
          <p:nvPr/>
        </p:nvSpPr>
        <p:spPr>
          <a:xfrm>
            <a:off x="1318779" y="2743208"/>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1</a:t>
            </a:r>
            <a:endParaRPr sz="740">
              <a:latin typeface="Calibri"/>
              <a:cs typeface="Calibri"/>
            </a:endParaRPr>
          </a:p>
        </p:txBody>
      </p:sp>
      <p:sp>
        <p:nvSpPr>
          <p:cNvPr id="17" name="object 17"/>
          <p:cNvSpPr txBox="1"/>
          <p:nvPr/>
        </p:nvSpPr>
        <p:spPr>
          <a:xfrm>
            <a:off x="1322427" y="452932"/>
            <a:ext cx="296598" cy="161268"/>
          </a:xfrm>
          <a:prstGeom prst="rect">
            <a:avLst/>
          </a:prstGeom>
        </p:spPr>
        <p:txBody>
          <a:bodyPr vert="horz" wrap="square" lIns="0" tIns="30866" rIns="0" bIns="0" rtlCol="0">
            <a:spAutoFit/>
          </a:bodyPr>
          <a:lstStyle/>
          <a:p>
            <a:pPr marL="80524">
              <a:spcBef>
                <a:spcPts val="241"/>
              </a:spcBef>
            </a:pPr>
            <a:r>
              <a:rPr sz="1268" i="1" spc="220" baseline="13888" dirty="0">
                <a:latin typeface="Calibri"/>
                <a:cs typeface="Calibri"/>
              </a:rPr>
              <a:t>y</a:t>
            </a:r>
            <a:r>
              <a:rPr sz="740" spc="148" dirty="0">
                <a:latin typeface="Calibri"/>
                <a:cs typeface="Calibri"/>
              </a:rPr>
              <a:t>1</a:t>
            </a:r>
            <a:endParaRPr sz="740">
              <a:latin typeface="Calibri"/>
              <a:cs typeface="Calibri"/>
            </a:endParaRPr>
          </a:p>
        </p:txBody>
      </p:sp>
      <p:grpSp>
        <p:nvGrpSpPr>
          <p:cNvPr id="18" name="object 18"/>
          <p:cNvGrpSpPr/>
          <p:nvPr/>
        </p:nvGrpSpPr>
        <p:grpSpPr>
          <a:xfrm>
            <a:off x="4699507" y="1563764"/>
            <a:ext cx="171786" cy="437516"/>
            <a:chOff x="2222152" y="739892"/>
            <a:chExt cx="81280" cy="207010"/>
          </a:xfrm>
        </p:grpSpPr>
        <p:sp>
          <p:nvSpPr>
            <p:cNvPr id="19" name="object 19"/>
            <p:cNvSpPr/>
            <p:nvPr/>
          </p:nvSpPr>
          <p:spPr>
            <a:xfrm>
              <a:off x="2224692" y="742432"/>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7FFF"/>
            </a:solidFill>
          </p:spPr>
          <p:txBody>
            <a:bodyPr wrap="square" lIns="0" tIns="0" rIns="0" bIns="0" rtlCol="0"/>
            <a:lstStyle/>
            <a:p>
              <a:endParaRPr sz="2959"/>
            </a:p>
          </p:txBody>
        </p:sp>
        <p:sp>
          <p:nvSpPr>
            <p:cNvPr id="20" name="object 20"/>
            <p:cNvSpPr/>
            <p:nvPr/>
          </p:nvSpPr>
          <p:spPr>
            <a:xfrm>
              <a:off x="2224692" y="742432"/>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ln w="5060">
              <a:solidFill>
                <a:srgbClr val="000000"/>
              </a:solidFill>
            </a:ln>
          </p:spPr>
          <p:txBody>
            <a:bodyPr wrap="square" lIns="0" tIns="0" rIns="0" bIns="0" rtlCol="0"/>
            <a:lstStyle/>
            <a:p>
              <a:endParaRPr sz="2959"/>
            </a:p>
          </p:txBody>
        </p:sp>
      </p:grpSp>
      <p:sp>
        <p:nvSpPr>
          <p:cNvPr id="21" name="object 21"/>
          <p:cNvSpPr txBox="1"/>
          <p:nvPr/>
        </p:nvSpPr>
        <p:spPr>
          <a:xfrm>
            <a:off x="4811098" y="1168400"/>
            <a:ext cx="152996" cy="273727"/>
          </a:xfrm>
          <a:prstGeom prst="rect">
            <a:avLst/>
          </a:prstGeom>
        </p:spPr>
        <p:txBody>
          <a:bodyPr vert="horz" wrap="square" lIns="0" tIns="29526" rIns="0" bIns="0" rtlCol="0">
            <a:spAutoFit/>
          </a:bodyPr>
          <a:lstStyle/>
          <a:p>
            <a:pPr marL="26841">
              <a:spcBef>
                <a:spcPts val="232"/>
              </a:spcBef>
            </a:pPr>
            <a:r>
              <a:rPr sz="1585" i="1" spc="74" dirty="0">
                <a:latin typeface="Calibri"/>
                <a:cs typeface="Calibri"/>
              </a:rPr>
              <a:t>v</a:t>
            </a:r>
            <a:endParaRPr sz="1585">
              <a:latin typeface="Calibri"/>
              <a:cs typeface="Calibri"/>
            </a:endParaRPr>
          </a:p>
        </p:txBody>
      </p:sp>
      <p:sp>
        <p:nvSpPr>
          <p:cNvPr id="22" name="object 22"/>
          <p:cNvSpPr txBox="1"/>
          <p:nvPr/>
        </p:nvSpPr>
        <p:spPr>
          <a:xfrm>
            <a:off x="4805782" y="2020563"/>
            <a:ext cx="171786" cy="273727"/>
          </a:xfrm>
          <a:prstGeom prst="rect">
            <a:avLst/>
          </a:prstGeom>
        </p:spPr>
        <p:txBody>
          <a:bodyPr vert="horz" wrap="square" lIns="0" tIns="29526" rIns="0" bIns="0" rtlCol="0">
            <a:spAutoFit/>
          </a:bodyPr>
          <a:lstStyle/>
          <a:p>
            <a:pPr marL="26841">
              <a:spcBef>
                <a:spcPts val="232"/>
              </a:spcBef>
            </a:pPr>
            <a:r>
              <a:rPr sz="1585" i="1" spc="106" dirty="0">
                <a:latin typeface="Calibri"/>
                <a:cs typeface="Calibri"/>
              </a:rPr>
              <a:t>u</a:t>
            </a:r>
            <a:endParaRPr sz="1585">
              <a:latin typeface="Calibri"/>
              <a:cs typeface="Calibri"/>
            </a:endParaRPr>
          </a:p>
        </p:txBody>
      </p:sp>
      <p:grpSp>
        <p:nvGrpSpPr>
          <p:cNvPr id="23" name="object 23"/>
          <p:cNvGrpSpPr/>
          <p:nvPr/>
        </p:nvGrpSpPr>
        <p:grpSpPr>
          <a:xfrm>
            <a:off x="4166919" y="605089"/>
            <a:ext cx="703247" cy="2141951"/>
            <a:chOff x="1970159" y="286297"/>
            <a:chExt cx="332740" cy="1013460"/>
          </a:xfrm>
        </p:grpSpPr>
        <p:sp>
          <p:nvSpPr>
            <p:cNvPr id="24" name="object 24"/>
            <p:cNvSpPr/>
            <p:nvPr/>
          </p:nvSpPr>
          <p:spPr>
            <a:xfrm>
              <a:off x="2224692" y="288828"/>
              <a:ext cx="76200" cy="201930"/>
            </a:xfrm>
            <a:custGeom>
              <a:avLst/>
              <a:gdLst/>
              <a:ahLst/>
              <a:cxnLst/>
              <a:rect l="l" t="t" r="r" b="b"/>
              <a:pathLst>
                <a:path w="76200" h="201929">
                  <a:moveTo>
                    <a:pt x="75600" y="0"/>
                  </a:moveTo>
                  <a:lnTo>
                    <a:pt x="0" y="0"/>
                  </a:lnTo>
                  <a:lnTo>
                    <a:pt x="0" y="201601"/>
                  </a:lnTo>
                  <a:lnTo>
                    <a:pt x="75600" y="201601"/>
                  </a:lnTo>
                  <a:lnTo>
                    <a:pt x="75600" y="0"/>
                  </a:lnTo>
                  <a:close/>
                </a:path>
              </a:pathLst>
            </a:custGeom>
            <a:solidFill>
              <a:srgbClr val="7FFF7F"/>
            </a:solidFill>
          </p:spPr>
          <p:txBody>
            <a:bodyPr wrap="square" lIns="0" tIns="0" rIns="0" bIns="0" rtlCol="0"/>
            <a:lstStyle/>
            <a:p>
              <a:endParaRPr sz="2959"/>
            </a:p>
          </p:txBody>
        </p:sp>
        <p:sp>
          <p:nvSpPr>
            <p:cNvPr id="25" name="object 25"/>
            <p:cNvSpPr/>
            <p:nvPr/>
          </p:nvSpPr>
          <p:spPr>
            <a:xfrm>
              <a:off x="2224692" y="288828"/>
              <a:ext cx="76200" cy="452120"/>
            </a:xfrm>
            <a:custGeom>
              <a:avLst/>
              <a:gdLst/>
              <a:ahLst/>
              <a:cxnLst/>
              <a:rect l="l" t="t" r="r" b="b"/>
              <a:pathLst>
                <a:path w="76200" h="452120">
                  <a:moveTo>
                    <a:pt x="75600" y="0"/>
                  </a:moveTo>
                  <a:lnTo>
                    <a:pt x="0" y="0"/>
                  </a:lnTo>
                  <a:lnTo>
                    <a:pt x="0" y="201601"/>
                  </a:lnTo>
                  <a:lnTo>
                    <a:pt x="75600" y="201601"/>
                  </a:lnTo>
                  <a:lnTo>
                    <a:pt x="75600" y="0"/>
                  </a:lnTo>
                  <a:close/>
                </a:path>
                <a:path w="76200" h="452120">
                  <a:moveTo>
                    <a:pt x="37800" y="451826"/>
                  </a:moveTo>
                  <a:lnTo>
                    <a:pt x="37800" y="208422"/>
                  </a:lnTo>
                </a:path>
              </a:pathLst>
            </a:custGeom>
            <a:ln w="5060">
              <a:solidFill>
                <a:srgbClr val="000000"/>
              </a:solidFill>
            </a:ln>
          </p:spPr>
          <p:txBody>
            <a:bodyPr wrap="square" lIns="0" tIns="0" rIns="0" bIns="0" rtlCol="0"/>
            <a:lstStyle/>
            <a:p>
              <a:endParaRPr sz="2959"/>
            </a:p>
          </p:txBody>
        </p:sp>
        <p:sp>
          <p:nvSpPr>
            <p:cNvPr id="26" name="object 26"/>
            <p:cNvSpPr/>
            <p:nvPr/>
          </p:nvSpPr>
          <p:spPr>
            <a:xfrm>
              <a:off x="2232126" y="494720"/>
              <a:ext cx="60960" cy="26670"/>
            </a:xfrm>
            <a:custGeom>
              <a:avLst/>
              <a:gdLst/>
              <a:ahLst/>
              <a:cxnLst/>
              <a:rect l="l" t="t" r="r" b="b"/>
              <a:pathLst>
                <a:path w="60960"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7" name="object 27"/>
            <p:cNvSpPr/>
            <p:nvPr/>
          </p:nvSpPr>
          <p:spPr>
            <a:xfrm>
              <a:off x="2224692" y="1145635"/>
              <a:ext cx="76200" cy="151765"/>
            </a:xfrm>
            <a:custGeom>
              <a:avLst/>
              <a:gdLst/>
              <a:ahLst/>
              <a:cxnLst/>
              <a:rect l="l" t="t" r="r" b="b"/>
              <a:pathLst>
                <a:path w="76200" h="151765">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28" name="object 28"/>
            <p:cNvSpPr/>
            <p:nvPr/>
          </p:nvSpPr>
          <p:spPr>
            <a:xfrm>
              <a:off x="2224692" y="950863"/>
              <a:ext cx="76200" cy="346075"/>
            </a:xfrm>
            <a:custGeom>
              <a:avLst/>
              <a:gdLst/>
              <a:ahLst/>
              <a:cxnLst/>
              <a:rect l="l" t="t" r="r" b="b"/>
              <a:pathLst>
                <a:path w="76200" h="346075">
                  <a:moveTo>
                    <a:pt x="75600" y="194771"/>
                  </a:moveTo>
                  <a:lnTo>
                    <a:pt x="0" y="194771"/>
                  </a:lnTo>
                  <a:lnTo>
                    <a:pt x="0" y="345972"/>
                  </a:lnTo>
                  <a:lnTo>
                    <a:pt x="75600" y="345972"/>
                  </a:lnTo>
                  <a:lnTo>
                    <a:pt x="75600" y="194771"/>
                  </a:lnTo>
                  <a:close/>
                </a:path>
                <a:path w="76200" h="346075">
                  <a:moveTo>
                    <a:pt x="37800" y="193001"/>
                  </a:moveTo>
                  <a:lnTo>
                    <a:pt x="37800" y="0"/>
                  </a:lnTo>
                </a:path>
              </a:pathLst>
            </a:custGeom>
            <a:ln w="5060">
              <a:solidFill>
                <a:srgbClr val="000000"/>
              </a:solidFill>
            </a:ln>
          </p:spPr>
          <p:txBody>
            <a:bodyPr wrap="square" lIns="0" tIns="0" rIns="0" bIns="0" rtlCol="0"/>
            <a:lstStyle/>
            <a:p>
              <a:endParaRPr sz="2959"/>
            </a:p>
          </p:txBody>
        </p:sp>
        <p:sp>
          <p:nvSpPr>
            <p:cNvPr id="29" name="object 29"/>
            <p:cNvSpPr/>
            <p:nvPr/>
          </p:nvSpPr>
          <p:spPr>
            <a:xfrm>
              <a:off x="2232126" y="948333"/>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30" name="object 30"/>
            <p:cNvSpPr/>
            <p:nvPr/>
          </p:nvSpPr>
          <p:spPr>
            <a:xfrm>
              <a:off x="1972690" y="1145635"/>
              <a:ext cx="76200" cy="151765"/>
            </a:xfrm>
            <a:custGeom>
              <a:avLst/>
              <a:gdLst/>
              <a:ahLst/>
              <a:cxnLst/>
              <a:rect l="l" t="t" r="r" b="b"/>
              <a:pathLst>
                <a:path w="76200" h="151765">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31" name="object 31"/>
            <p:cNvSpPr/>
            <p:nvPr/>
          </p:nvSpPr>
          <p:spPr>
            <a:xfrm>
              <a:off x="1972690" y="906803"/>
              <a:ext cx="247650" cy="390525"/>
            </a:xfrm>
            <a:custGeom>
              <a:avLst/>
              <a:gdLst/>
              <a:ahLst/>
              <a:cxnLst/>
              <a:rect l="l" t="t" r="r" b="b"/>
              <a:pathLst>
                <a:path w="247650" h="390525">
                  <a:moveTo>
                    <a:pt x="75600" y="238831"/>
                  </a:moveTo>
                  <a:lnTo>
                    <a:pt x="0" y="238831"/>
                  </a:lnTo>
                  <a:lnTo>
                    <a:pt x="0" y="390032"/>
                  </a:lnTo>
                  <a:lnTo>
                    <a:pt x="75600" y="390032"/>
                  </a:lnTo>
                  <a:lnTo>
                    <a:pt x="75600" y="238831"/>
                  </a:lnTo>
                  <a:close/>
                </a:path>
                <a:path w="247650" h="390525">
                  <a:moveTo>
                    <a:pt x="77367" y="255082"/>
                  </a:moveTo>
                  <a:lnTo>
                    <a:pt x="247414" y="0"/>
                  </a:lnTo>
                </a:path>
              </a:pathLst>
            </a:custGeom>
            <a:ln w="5060">
              <a:solidFill>
                <a:srgbClr val="000000"/>
              </a:solidFill>
            </a:ln>
          </p:spPr>
          <p:txBody>
            <a:bodyPr wrap="square" lIns="0" tIns="0" rIns="0" bIns="0" rtlCol="0"/>
            <a:lstStyle/>
            <a:p>
              <a:endParaRPr sz="2959"/>
            </a:p>
          </p:txBody>
        </p:sp>
        <p:sp>
          <p:nvSpPr>
            <p:cNvPr id="32" name="object 32"/>
            <p:cNvSpPr/>
            <p:nvPr/>
          </p:nvSpPr>
          <p:spPr>
            <a:xfrm>
              <a:off x="2181526" y="904692"/>
              <a:ext cx="50800" cy="39370"/>
            </a:xfrm>
            <a:custGeom>
              <a:avLst/>
              <a:gdLst/>
              <a:ahLst/>
              <a:cxnLst/>
              <a:rect l="l" t="t" r="r" b="b"/>
              <a:pathLst>
                <a:path w="50800" h="39369">
                  <a:moveTo>
                    <a:pt x="0" y="5069"/>
                  </a:moveTo>
                  <a:lnTo>
                    <a:pt x="12531" y="7850"/>
                  </a:lnTo>
                  <a:lnTo>
                    <a:pt x="23337" y="7470"/>
                  </a:lnTo>
                  <a:lnTo>
                    <a:pt x="32471" y="4622"/>
                  </a:lnTo>
                  <a:lnTo>
                    <a:pt x="39985" y="0"/>
                  </a:lnTo>
                  <a:lnTo>
                    <a:pt x="38609" y="8714"/>
                  </a:lnTo>
                  <a:lnTo>
                    <a:pt x="39493" y="18241"/>
                  </a:lnTo>
                  <a:lnTo>
                    <a:pt x="43299" y="28362"/>
                  </a:lnTo>
                  <a:lnTo>
                    <a:pt x="50687" y="38859"/>
                  </a:lnTo>
                </a:path>
              </a:pathLst>
            </a:custGeom>
            <a:ln w="5076">
              <a:solidFill>
                <a:srgbClr val="000000"/>
              </a:solidFill>
            </a:ln>
          </p:spPr>
          <p:txBody>
            <a:bodyPr wrap="square" lIns="0" tIns="0" rIns="0" bIns="0" rtlCol="0"/>
            <a:lstStyle/>
            <a:p>
              <a:endParaRPr sz="2959"/>
            </a:p>
          </p:txBody>
        </p:sp>
      </p:grpSp>
      <p:sp>
        <p:nvSpPr>
          <p:cNvPr id="33" name="object 33"/>
          <p:cNvSpPr txBox="1"/>
          <p:nvPr/>
        </p:nvSpPr>
        <p:spPr>
          <a:xfrm>
            <a:off x="4628523" y="2743208"/>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2</a:t>
            </a:r>
            <a:endParaRPr sz="740">
              <a:latin typeface="Calibri"/>
              <a:cs typeface="Calibri"/>
            </a:endParaRPr>
          </a:p>
        </p:txBody>
      </p:sp>
      <p:sp>
        <p:nvSpPr>
          <p:cNvPr id="34" name="object 34"/>
          <p:cNvSpPr txBox="1"/>
          <p:nvPr/>
        </p:nvSpPr>
        <p:spPr>
          <a:xfrm>
            <a:off x="4632170" y="452932"/>
            <a:ext cx="296598" cy="161268"/>
          </a:xfrm>
          <a:prstGeom prst="rect">
            <a:avLst/>
          </a:prstGeom>
        </p:spPr>
        <p:txBody>
          <a:bodyPr vert="horz" wrap="square" lIns="0" tIns="30866" rIns="0" bIns="0" rtlCol="0">
            <a:spAutoFit/>
          </a:bodyPr>
          <a:lstStyle/>
          <a:p>
            <a:pPr marL="80524">
              <a:spcBef>
                <a:spcPts val="241"/>
              </a:spcBef>
            </a:pPr>
            <a:r>
              <a:rPr sz="1268" i="1" spc="220" baseline="13888" dirty="0">
                <a:latin typeface="Calibri"/>
                <a:cs typeface="Calibri"/>
              </a:rPr>
              <a:t>y</a:t>
            </a:r>
            <a:r>
              <a:rPr sz="740" spc="148" dirty="0">
                <a:latin typeface="Calibri"/>
                <a:cs typeface="Calibri"/>
              </a:rPr>
              <a:t>2</a:t>
            </a:r>
            <a:endParaRPr sz="740">
              <a:latin typeface="Calibri"/>
              <a:cs typeface="Calibri"/>
            </a:endParaRPr>
          </a:p>
        </p:txBody>
      </p:sp>
      <p:sp>
        <p:nvSpPr>
          <p:cNvPr id="35" name="object 35"/>
          <p:cNvSpPr txBox="1"/>
          <p:nvPr/>
        </p:nvSpPr>
        <p:spPr>
          <a:xfrm>
            <a:off x="4095935" y="2743208"/>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1</a:t>
            </a:r>
            <a:endParaRPr sz="740">
              <a:latin typeface="Calibri"/>
              <a:cs typeface="Calibri"/>
            </a:endParaRPr>
          </a:p>
        </p:txBody>
      </p:sp>
      <p:grpSp>
        <p:nvGrpSpPr>
          <p:cNvPr id="36" name="object 36"/>
          <p:cNvGrpSpPr/>
          <p:nvPr/>
        </p:nvGrpSpPr>
        <p:grpSpPr>
          <a:xfrm>
            <a:off x="1922379" y="4607215"/>
            <a:ext cx="171786" cy="437516"/>
            <a:chOff x="908159" y="2179895"/>
            <a:chExt cx="81280" cy="207010"/>
          </a:xfrm>
        </p:grpSpPr>
        <p:sp>
          <p:nvSpPr>
            <p:cNvPr id="37" name="object 37"/>
            <p:cNvSpPr/>
            <p:nvPr/>
          </p:nvSpPr>
          <p:spPr>
            <a:xfrm>
              <a:off x="910699" y="2182435"/>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7FFF"/>
            </a:solidFill>
          </p:spPr>
          <p:txBody>
            <a:bodyPr wrap="square" lIns="0" tIns="0" rIns="0" bIns="0" rtlCol="0"/>
            <a:lstStyle/>
            <a:p>
              <a:endParaRPr sz="2959"/>
            </a:p>
          </p:txBody>
        </p:sp>
        <p:sp>
          <p:nvSpPr>
            <p:cNvPr id="38" name="object 38"/>
            <p:cNvSpPr/>
            <p:nvPr/>
          </p:nvSpPr>
          <p:spPr>
            <a:xfrm>
              <a:off x="910699" y="2182435"/>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ln w="5060">
              <a:solidFill>
                <a:srgbClr val="000000"/>
              </a:solidFill>
            </a:ln>
          </p:spPr>
          <p:txBody>
            <a:bodyPr wrap="square" lIns="0" tIns="0" rIns="0" bIns="0" rtlCol="0"/>
            <a:lstStyle/>
            <a:p>
              <a:endParaRPr sz="2959"/>
            </a:p>
          </p:txBody>
        </p:sp>
      </p:grpSp>
      <p:sp>
        <p:nvSpPr>
          <p:cNvPr id="39" name="object 39"/>
          <p:cNvSpPr txBox="1"/>
          <p:nvPr/>
        </p:nvSpPr>
        <p:spPr>
          <a:xfrm>
            <a:off x="2033943" y="4211849"/>
            <a:ext cx="152996" cy="273727"/>
          </a:xfrm>
          <a:prstGeom prst="rect">
            <a:avLst/>
          </a:prstGeom>
        </p:spPr>
        <p:txBody>
          <a:bodyPr vert="horz" wrap="square" lIns="0" tIns="29526" rIns="0" bIns="0" rtlCol="0">
            <a:spAutoFit/>
          </a:bodyPr>
          <a:lstStyle/>
          <a:p>
            <a:pPr marL="26841">
              <a:spcBef>
                <a:spcPts val="232"/>
              </a:spcBef>
            </a:pPr>
            <a:r>
              <a:rPr sz="1585" i="1" spc="74" dirty="0">
                <a:latin typeface="Calibri"/>
                <a:cs typeface="Calibri"/>
              </a:rPr>
              <a:t>v</a:t>
            </a:r>
            <a:endParaRPr sz="1585">
              <a:latin typeface="Calibri"/>
              <a:cs typeface="Calibri"/>
            </a:endParaRPr>
          </a:p>
        </p:txBody>
      </p:sp>
      <p:sp>
        <p:nvSpPr>
          <p:cNvPr id="40" name="object 40"/>
          <p:cNvSpPr txBox="1"/>
          <p:nvPr/>
        </p:nvSpPr>
        <p:spPr>
          <a:xfrm>
            <a:off x="2028627" y="5064011"/>
            <a:ext cx="171786" cy="273727"/>
          </a:xfrm>
          <a:prstGeom prst="rect">
            <a:avLst/>
          </a:prstGeom>
        </p:spPr>
        <p:txBody>
          <a:bodyPr vert="horz" wrap="square" lIns="0" tIns="29526" rIns="0" bIns="0" rtlCol="0">
            <a:spAutoFit/>
          </a:bodyPr>
          <a:lstStyle/>
          <a:p>
            <a:pPr marL="26841">
              <a:spcBef>
                <a:spcPts val="232"/>
              </a:spcBef>
            </a:pPr>
            <a:r>
              <a:rPr sz="1585" i="1" spc="106" dirty="0">
                <a:latin typeface="Calibri"/>
                <a:cs typeface="Calibri"/>
              </a:rPr>
              <a:t>u</a:t>
            </a:r>
            <a:endParaRPr sz="1585">
              <a:latin typeface="Calibri"/>
              <a:cs typeface="Calibri"/>
            </a:endParaRPr>
          </a:p>
        </p:txBody>
      </p:sp>
      <p:grpSp>
        <p:nvGrpSpPr>
          <p:cNvPr id="41" name="object 41"/>
          <p:cNvGrpSpPr/>
          <p:nvPr/>
        </p:nvGrpSpPr>
        <p:grpSpPr>
          <a:xfrm>
            <a:off x="1389772" y="3648519"/>
            <a:ext cx="703247" cy="2141951"/>
            <a:chOff x="656157" y="1726290"/>
            <a:chExt cx="332740" cy="1013460"/>
          </a:xfrm>
        </p:grpSpPr>
        <p:sp>
          <p:nvSpPr>
            <p:cNvPr id="42" name="object 42"/>
            <p:cNvSpPr/>
            <p:nvPr/>
          </p:nvSpPr>
          <p:spPr>
            <a:xfrm>
              <a:off x="910699" y="1728830"/>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FF7F"/>
            </a:solidFill>
          </p:spPr>
          <p:txBody>
            <a:bodyPr wrap="square" lIns="0" tIns="0" rIns="0" bIns="0" rtlCol="0"/>
            <a:lstStyle/>
            <a:p>
              <a:endParaRPr sz="2959"/>
            </a:p>
          </p:txBody>
        </p:sp>
        <p:sp>
          <p:nvSpPr>
            <p:cNvPr id="43" name="object 43"/>
            <p:cNvSpPr/>
            <p:nvPr/>
          </p:nvSpPr>
          <p:spPr>
            <a:xfrm>
              <a:off x="910699" y="1728830"/>
              <a:ext cx="76200" cy="452120"/>
            </a:xfrm>
            <a:custGeom>
              <a:avLst/>
              <a:gdLst/>
              <a:ahLst/>
              <a:cxnLst/>
              <a:rect l="l" t="t" r="r" b="b"/>
              <a:pathLst>
                <a:path w="76200" h="452119">
                  <a:moveTo>
                    <a:pt x="75600" y="0"/>
                  </a:moveTo>
                  <a:lnTo>
                    <a:pt x="0" y="0"/>
                  </a:lnTo>
                  <a:lnTo>
                    <a:pt x="0" y="201601"/>
                  </a:lnTo>
                  <a:lnTo>
                    <a:pt x="75600" y="201601"/>
                  </a:lnTo>
                  <a:lnTo>
                    <a:pt x="75600" y="0"/>
                  </a:lnTo>
                  <a:close/>
                </a:path>
                <a:path w="76200" h="452119">
                  <a:moveTo>
                    <a:pt x="37800" y="451826"/>
                  </a:moveTo>
                  <a:lnTo>
                    <a:pt x="37800" y="208422"/>
                  </a:lnTo>
                </a:path>
              </a:pathLst>
            </a:custGeom>
            <a:ln w="5060">
              <a:solidFill>
                <a:srgbClr val="000000"/>
              </a:solidFill>
            </a:ln>
          </p:spPr>
          <p:txBody>
            <a:bodyPr wrap="square" lIns="0" tIns="0" rIns="0" bIns="0" rtlCol="0"/>
            <a:lstStyle/>
            <a:p>
              <a:endParaRPr sz="2959"/>
            </a:p>
          </p:txBody>
        </p:sp>
        <p:sp>
          <p:nvSpPr>
            <p:cNvPr id="44" name="object 44"/>
            <p:cNvSpPr/>
            <p:nvPr/>
          </p:nvSpPr>
          <p:spPr>
            <a:xfrm>
              <a:off x="918133" y="1934722"/>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5" name="object 45"/>
            <p:cNvSpPr/>
            <p:nvPr/>
          </p:nvSpPr>
          <p:spPr>
            <a:xfrm>
              <a:off x="910699"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46" name="object 46"/>
            <p:cNvSpPr/>
            <p:nvPr/>
          </p:nvSpPr>
          <p:spPr>
            <a:xfrm>
              <a:off x="910699" y="2390865"/>
              <a:ext cx="76200" cy="346075"/>
            </a:xfrm>
            <a:custGeom>
              <a:avLst/>
              <a:gdLst/>
              <a:ahLst/>
              <a:cxnLst/>
              <a:rect l="l" t="t" r="r" b="b"/>
              <a:pathLst>
                <a:path w="76200" h="346075">
                  <a:moveTo>
                    <a:pt x="75600" y="194771"/>
                  </a:moveTo>
                  <a:lnTo>
                    <a:pt x="0" y="194771"/>
                  </a:lnTo>
                  <a:lnTo>
                    <a:pt x="0" y="345972"/>
                  </a:lnTo>
                  <a:lnTo>
                    <a:pt x="75600" y="345972"/>
                  </a:lnTo>
                  <a:lnTo>
                    <a:pt x="75600" y="194771"/>
                  </a:lnTo>
                  <a:close/>
                </a:path>
                <a:path w="76200" h="346075">
                  <a:moveTo>
                    <a:pt x="37800" y="193001"/>
                  </a:moveTo>
                  <a:lnTo>
                    <a:pt x="37800" y="0"/>
                  </a:lnTo>
                </a:path>
              </a:pathLst>
            </a:custGeom>
            <a:ln w="5060">
              <a:solidFill>
                <a:srgbClr val="000000"/>
              </a:solidFill>
            </a:ln>
          </p:spPr>
          <p:txBody>
            <a:bodyPr wrap="square" lIns="0" tIns="0" rIns="0" bIns="0" rtlCol="0"/>
            <a:lstStyle/>
            <a:p>
              <a:endParaRPr sz="2959"/>
            </a:p>
          </p:txBody>
        </p:sp>
        <p:sp>
          <p:nvSpPr>
            <p:cNvPr id="47" name="object 47"/>
            <p:cNvSpPr/>
            <p:nvPr/>
          </p:nvSpPr>
          <p:spPr>
            <a:xfrm>
              <a:off x="918133" y="2388335"/>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8" name="object 48"/>
            <p:cNvSpPr/>
            <p:nvPr/>
          </p:nvSpPr>
          <p:spPr>
            <a:xfrm>
              <a:off x="658697"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49" name="object 49"/>
            <p:cNvSpPr/>
            <p:nvPr/>
          </p:nvSpPr>
          <p:spPr>
            <a:xfrm>
              <a:off x="658697" y="2346806"/>
              <a:ext cx="247650" cy="390525"/>
            </a:xfrm>
            <a:custGeom>
              <a:avLst/>
              <a:gdLst/>
              <a:ahLst/>
              <a:cxnLst/>
              <a:rect l="l" t="t" r="r" b="b"/>
              <a:pathLst>
                <a:path w="247650" h="390525">
                  <a:moveTo>
                    <a:pt x="75600" y="238831"/>
                  </a:moveTo>
                  <a:lnTo>
                    <a:pt x="0" y="238831"/>
                  </a:lnTo>
                  <a:lnTo>
                    <a:pt x="0" y="390032"/>
                  </a:lnTo>
                  <a:lnTo>
                    <a:pt x="75600" y="390032"/>
                  </a:lnTo>
                  <a:lnTo>
                    <a:pt x="75600" y="238831"/>
                  </a:lnTo>
                  <a:close/>
                </a:path>
                <a:path w="247650" h="390525">
                  <a:moveTo>
                    <a:pt x="77367" y="255082"/>
                  </a:moveTo>
                  <a:lnTo>
                    <a:pt x="247414" y="0"/>
                  </a:lnTo>
                </a:path>
              </a:pathLst>
            </a:custGeom>
            <a:ln w="5060">
              <a:solidFill>
                <a:srgbClr val="000000"/>
              </a:solidFill>
            </a:ln>
          </p:spPr>
          <p:txBody>
            <a:bodyPr wrap="square" lIns="0" tIns="0" rIns="0" bIns="0" rtlCol="0"/>
            <a:lstStyle/>
            <a:p>
              <a:endParaRPr sz="2959"/>
            </a:p>
          </p:txBody>
        </p:sp>
        <p:sp>
          <p:nvSpPr>
            <p:cNvPr id="50" name="object 50"/>
            <p:cNvSpPr/>
            <p:nvPr/>
          </p:nvSpPr>
          <p:spPr>
            <a:xfrm>
              <a:off x="867533" y="2344694"/>
              <a:ext cx="50800" cy="39370"/>
            </a:xfrm>
            <a:custGeom>
              <a:avLst/>
              <a:gdLst/>
              <a:ahLst/>
              <a:cxnLst/>
              <a:rect l="l" t="t" r="r" b="b"/>
              <a:pathLst>
                <a:path w="50800" h="39369">
                  <a:moveTo>
                    <a:pt x="0" y="5069"/>
                  </a:moveTo>
                  <a:lnTo>
                    <a:pt x="12531" y="7850"/>
                  </a:lnTo>
                  <a:lnTo>
                    <a:pt x="23337" y="7470"/>
                  </a:lnTo>
                  <a:lnTo>
                    <a:pt x="32471" y="4622"/>
                  </a:lnTo>
                  <a:lnTo>
                    <a:pt x="39985" y="0"/>
                  </a:lnTo>
                  <a:lnTo>
                    <a:pt x="38609" y="8714"/>
                  </a:lnTo>
                  <a:lnTo>
                    <a:pt x="39493" y="18241"/>
                  </a:lnTo>
                  <a:lnTo>
                    <a:pt x="43299" y="28362"/>
                  </a:lnTo>
                  <a:lnTo>
                    <a:pt x="50687" y="38859"/>
                  </a:lnTo>
                </a:path>
              </a:pathLst>
            </a:custGeom>
            <a:ln w="5076">
              <a:solidFill>
                <a:srgbClr val="000000"/>
              </a:solidFill>
            </a:ln>
          </p:spPr>
          <p:txBody>
            <a:bodyPr wrap="square" lIns="0" tIns="0" rIns="0" bIns="0" rtlCol="0"/>
            <a:lstStyle/>
            <a:p>
              <a:endParaRPr sz="2959"/>
            </a:p>
          </p:txBody>
        </p:sp>
      </p:grpSp>
      <p:sp>
        <p:nvSpPr>
          <p:cNvPr id="51" name="object 51"/>
          <p:cNvSpPr txBox="1"/>
          <p:nvPr/>
        </p:nvSpPr>
        <p:spPr>
          <a:xfrm>
            <a:off x="1318779"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2</a:t>
            </a:r>
            <a:endParaRPr sz="740">
              <a:latin typeface="Calibri"/>
              <a:cs typeface="Calibri"/>
            </a:endParaRPr>
          </a:p>
        </p:txBody>
      </p:sp>
      <p:sp>
        <p:nvSpPr>
          <p:cNvPr id="52" name="object 52"/>
          <p:cNvSpPr txBox="1"/>
          <p:nvPr/>
        </p:nvSpPr>
        <p:spPr>
          <a:xfrm>
            <a:off x="786192"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1</a:t>
            </a:r>
            <a:endParaRPr sz="740">
              <a:latin typeface="Calibri"/>
              <a:cs typeface="Calibri"/>
            </a:endParaRPr>
          </a:p>
        </p:txBody>
      </p:sp>
      <p:sp>
        <p:nvSpPr>
          <p:cNvPr id="53" name="object 53"/>
          <p:cNvSpPr txBox="1"/>
          <p:nvPr/>
        </p:nvSpPr>
        <p:spPr>
          <a:xfrm>
            <a:off x="1851397"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3</a:t>
            </a:r>
            <a:endParaRPr sz="740">
              <a:latin typeface="Calibri"/>
              <a:cs typeface="Calibri"/>
            </a:endParaRPr>
          </a:p>
        </p:txBody>
      </p:sp>
      <p:sp>
        <p:nvSpPr>
          <p:cNvPr id="54" name="object 54"/>
          <p:cNvSpPr txBox="1"/>
          <p:nvPr/>
        </p:nvSpPr>
        <p:spPr>
          <a:xfrm>
            <a:off x="1855023" y="3496381"/>
            <a:ext cx="296598" cy="161268"/>
          </a:xfrm>
          <a:prstGeom prst="rect">
            <a:avLst/>
          </a:prstGeom>
        </p:spPr>
        <p:txBody>
          <a:bodyPr vert="horz" wrap="square" lIns="0" tIns="30866" rIns="0" bIns="0" rtlCol="0">
            <a:spAutoFit/>
          </a:bodyPr>
          <a:lstStyle/>
          <a:p>
            <a:pPr marL="80524">
              <a:spcBef>
                <a:spcPts val="241"/>
              </a:spcBef>
            </a:pPr>
            <a:r>
              <a:rPr sz="1268" i="1" spc="220" baseline="13888" dirty="0">
                <a:latin typeface="Calibri"/>
                <a:cs typeface="Calibri"/>
              </a:rPr>
              <a:t>y</a:t>
            </a:r>
            <a:r>
              <a:rPr sz="740" spc="148" dirty="0">
                <a:latin typeface="Calibri"/>
                <a:cs typeface="Calibri"/>
              </a:rPr>
              <a:t>3</a:t>
            </a:r>
            <a:endParaRPr sz="740">
              <a:latin typeface="Calibri"/>
              <a:cs typeface="Calibri"/>
            </a:endParaRPr>
          </a:p>
        </p:txBody>
      </p:sp>
      <p:grpSp>
        <p:nvGrpSpPr>
          <p:cNvPr id="55" name="object 55"/>
          <p:cNvGrpSpPr/>
          <p:nvPr/>
        </p:nvGrpSpPr>
        <p:grpSpPr>
          <a:xfrm>
            <a:off x="857187" y="4868204"/>
            <a:ext cx="1068289" cy="922005"/>
            <a:chOff x="404165" y="2303381"/>
            <a:chExt cx="505459" cy="436245"/>
          </a:xfrm>
        </p:grpSpPr>
        <p:sp>
          <p:nvSpPr>
            <p:cNvPr id="56" name="object 56"/>
            <p:cNvSpPr/>
            <p:nvPr/>
          </p:nvSpPr>
          <p:spPr>
            <a:xfrm>
              <a:off x="406695"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57" name="object 57"/>
            <p:cNvSpPr/>
            <p:nvPr/>
          </p:nvSpPr>
          <p:spPr>
            <a:xfrm>
              <a:off x="406695" y="2315930"/>
              <a:ext cx="498475" cy="421005"/>
            </a:xfrm>
            <a:custGeom>
              <a:avLst/>
              <a:gdLst/>
              <a:ahLst/>
              <a:cxnLst/>
              <a:rect l="l" t="t" r="r" b="b"/>
              <a:pathLst>
                <a:path w="498475" h="421005">
                  <a:moveTo>
                    <a:pt x="75600" y="269707"/>
                  </a:moveTo>
                  <a:lnTo>
                    <a:pt x="0" y="269707"/>
                  </a:lnTo>
                  <a:lnTo>
                    <a:pt x="0" y="420908"/>
                  </a:lnTo>
                  <a:lnTo>
                    <a:pt x="75600" y="420908"/>
                  </a:lnTo>
                  <a:lnTo>
                    <a:pt x="75600" y="269707"/>
                  </a:lnTo>
                  <a:close/>
                </a:path>
                <a:path w="498475" h="421005">
                  <a:moveTo>
                    <a:pt x="77362" y="315648"/>
                  </a:moveTo>
                  <a:lnTo>
                    <a:pt x="498183" y="0"/>
                  </a:lnTo>
                </a:path>
              </a:pathLst>
            </a:custGeom>
            <a:ln w="5060">
              <a:solidFill>
                <a:srgbClr val="000000"/>
              </a:solidFill>
            </a:ln>
          </p:spPr>
          <p:txBody>
            <a:bodyPr wrap="square" lIns="0" tIns="0" rIns="0" bIns="0" rtlCol="0"/>
            <a:lstStyle/>
            <a:p>
              <a:endParaRPr sz="2959"/>
            </a:p>
          </p:txBody>
        </p:sp>
        <p:sp>
          <p:nvSpPr>
            <p:cNvPr id="58" name="object 58"/>
            <p:cNvSpPr/>
            <p:nvPr/>
          </p:nvSpPr>
          <p:spPr>
            <a:xfrm>
              <a:off x="867626" y="2305911"/>
              <a:ext cx="39370" cy="48895"/>
            </a:xfrm>
            <a:custGeom>
              <a:avLst/>
              <a:gdLst/>
              <a:ahLst/>
              <a:cxnLst/>
              <a:rect l="l" t="t" r="r" b="b"/>
              <a:pathLst>
                <a:path w="39369" h="48894">
                  <a:moveTo>
                    <a:pt x="0" y="0"/>
                  </a:moveTo>
                  <a:lnTo>
                    <a:pt x="10859" y="6772"/>
                  </a:lnTo>
                  <a:lnTo>
                    <a:pt x="21145" y="10000"/>
                  </a:lnTo>
                  <a:lnTo>
                    <a:pt x="30678" y="10353"/>
                  </a:lnTo>
                  <a:lnTo>
                    <a:pt x="39276" y="8499"/>
                  </a:lnTo>
                  <a:lnTo>
                    <a:pt x="35091" y="16236"/>
                  </a:lnTo>
                  <a:lnTo>
                    <a:pt x="32762" y="25486"/>
                  </a:lnTo>
                  <a:lnTo>
                    <a:pt x="32982" y="36265"/>
                  </a:lnTo>
                  <a:lnTo>
                    <a:pt x="36445" y="48585"/>
                  </a:lnTo>
                </a:path>
              </a:pathLst>
            </a:custGeom>
            <a:ln w="5061">
              <a:solidFill>
                <a:srgbClr val="000000"/>
              </a:solidFill>
            </a:ln>
          </p:spPr>
          <p:txBody>
            <a:bodyPr wrap="square" lIns="0" tIns="0" rIns="0" bIns="0" rtlCol="0"/>
            <a:lstStyle/>
            <a:p>
              <a:endParaRPr sz="2959"/>
            </a:p>
          </p:txBody>
        </p:sp>
      </p:grpSp>
      <p:grpSp>
        <p:nvGrpSpPr>
          <p:cNvPr id="59" name="object 59"/>
          <p:cNvGrpSpPr/>
          <p:nvPr/>
        </p:nvGrpSpPr>
        <p:grpSpPr>
          <a:xfrm>
            <a:off x="5232122" y="4607215"/>
            <a:ext cx="171786" cy="437516"/>
            <a:chOff x="2474158" y="2179895"/>
            <a:chExt cx="81280" cy="207010"/>
          </a:xfrm>
        </p:grpSpPr>
        <p:sp>
          <p:nvSpPr>
            <p:cNvPr id="60" name="object 60"/>
            <p:cNvSpPr/>
            <p:nvPr/>
          </p:nvSpPr>
          <p:spPr>
            <a:xfrm>
              <a:off x="2476698" y="2182435"/>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7FFF"/>
            </a:solidFill>
          </p:spPr>
          <p:txBody>
            <a:bodyPr wrap="square" lIns="0" tIns="0" rIns="0" bIns="0" rtlCol="0"/>
            <a:lstStyle/>
            <a:p>
              <a:endParaRPr sz="2959"/>
            </a:p>
          </p:txBody>
        </p:sp>
        <p:sp>
          <p:nvSpPr>
            <p:cNvPr id="61" name="object 61"/>
            <p:cNvSpPr/>
            <p:nvPr/>
          </p:nvSpPr>
          <p:spPr>
            <a:xfrm>
              <a:off x="2476698" y="2182435"/>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ln w="5060">
              <a:solidFill>
                <a:srgbClr val="000000"/>
              </a:solidFill>
            </a:ln>
          </p:spPr>
          <p:txBody>
            <a:bodyPr wrap="square" lIns="0" tIns="0" rIns="0" bIns="0" rtlCol="0"/>
            <a:lstStyle/>
            <a:p>
              <a:endParaRPr sz="2959"/>
            </a:p>
          </p:txBody>
        </p:sp>
      </p:grpSp>
      <p:sp>
        <p:nvSpPr>
          <p:cNvPr id="62" name="object 62"/>
          <p:cNvSpPr txBox="1"/>
          <p:nvPr/>
        </p:nvSpPr>
        <p:spPr>
          <a:xfrm>
            <a:off x="5343686" y="4211849"/>
            <a:ext cx="152996" cy="273727"/>
          </a:xfrm>
          <a:prstGeom prst="rect">
            <a:avLst/>
          </a:prstGeom>
        </p:spPr>
        <p:txBody>
          <a:bodyPr vert="horz" wrap="square" lIns="0" tIns="29526" rIns="0" bIns="0" rtlCol="0">
            <a:spAutoFit/>
          </a:bodyPr>
          <a:lstStyle/>
          <a:p>
            <a:pPr marL="26841">
              <a:spcBef>
                <a:spcPts val="232"/>
              </a:spcBef>
            </a:pPr>
            <a:r>
              <a:rPr sz="1585" i="1" spc="74" dirty="0">
                <a:latin typeface="Calibri"/>
                <a:cs typeface="Calibri"/>
              </a:rPr>
              <a:t>v</a:t>
            </a:r>
            <a:endParaRPr sz="1585">
              <a:latin typeface="Calibri"/>
              <a:cs typeface="Calibri"/>
            </a:endParaRPr>
          </a:p>
        </p:txBody>
      </p:sp>
      <p:sp>
        <p:nvSpPr>
          <p:cNvPr id="63" name="object 63"/>
          <p:cNvSpPr txBox="1"/>
          <p:nvPr/>
        </p:nvSpPr>
        <p:spPr>
          <a:xfrm>
            <a:off x="5338370" y="5064011"/>
            <a:ext cx="171786" cy="273727"/>
          </a:xfrm>
          <a:prstGeom prst="rect">
            <a:avLst/>
          </a:prstGeom>
        </p:spPr>
        <p:txBody>
          <a:bodyPr vert="horz" wrap="square" lIns="0" tIns="29526" rIns="0" bIns="0" rtlCol="0">
            <a:spAutoFit/>
          </a:bodyPr>
          <a:lstStyle/>
          <a:p>
            <a:pPr marL="26841">
              <a:spcBef>
                <a:spcPts val="232"/>
              </a:spcBef>
            </a:pPr>
            <a:r>
              <a:rPr sz="1585" i="1" spc="106" dirty="0">
                <a:latin typeface="Calibri"/>
                <a:cs typeface="Calibri"/>
              </a:rPr>
              <a:t>u</a:t>
            </a:r>
            <a:endParaRPr sz="1585">
              <a:latin typeface="Calibri"/>
              <a:cs typeface="Calibri"/>
            </a:endParaRPr>
          </a:p>
        </p:txBody>
      </p:sp>
      <p:grpSp>
        <p:nvGrpSpPr>
          <p:cNvPr id="64" name="object 64"/>
          <p:cNvGrpSpPr/>
          <p:nvPr/>
        </p:nvGrpSpPr>
        <p:grpSpPr>
          <a:xfrm>
            <a:off x="4699516" y="3648519"/>
            <a:ext cx="703247" cy="2141951"/>
            <a:chOff x="2222156" y="1726290"/>
            <a:chExt cx="332740" cy="1013460"/>
          </a:xfrm>
        </p:grpSpPr>
        <p:sp>
          <p:nvSpPr>
            <p:cNvPr id="65" name="object 65"/>
            <p:cNvSpPr/>
            <p:nvPr/>
          </p:nvSpPr>
          <p:spPr>
            <a:xfrm>
              <a:off x="2476698" y="1728830"/>
              <a:ext cx="76200" cy="201930"/>
            </a:xfrm>
            <a:custGeom>
              <a:avLst/>
              <a:gdLst/>
              <a:ahLst/>
              <a:cxnLst/>
              <a:rect l="l" t="t" r="r" b="b"/>
              <a:pathLst>
                <a:path w="76200" h="201930">
                  <a:moveTo>
                    <a:pt x="75600" y="0"/>
                  </a:moveTo>
                  <a:lnTo>
                    <a:pt x="0" y="0"/>
                  </a:lnTo>
                  <a:lnTo>
                    <a:pt x="0" y="201601"/>
                  </a:lnTo>
                  <a:lnTo>
                    <a:pt x="75600" y="201601"/>
                  </a:lnTo>
                  <a:lnTo>
                    <a:pt x="75600" y="0"/>
                  </a:lnTo>
                  <a:close/>
                </a:path>
              </a:pathLst>
            </a:custGeom>
            <a:solidFill>
              <a:srgbClr val="7FFF7F"/>
            </a:solidFill>
          </p:spPr>
          <p:txBody>
            <a:bodyPr wrap="square" lIns="0" tIns="0" rIns="0" bIns="0" rtlCol="0"/>
            <a:lstStyle/>
            <a:p>
              <a:endParaRPr sz="2959"/>
            </a:p>
          </p:txBody>
        </p:sp>
        <p:sp>
          <p:nvSpPr>
            <p:cNvPr id="66" name="object 66"/>
            <p:cNvSpPr/>
            <p:nvPr/>
          </p:nvSpPr>
          <p:spPr>
            <a:xfrm>
              <a:off x="2476698" y="1728830"/>
              <a:ext cx="76200" cy="452120"/>
            </a:xfrm>
            <a:custGeom>
              <a:avLst/>
              <a:gdLst/>
              <a:ahLst/>
              <a:cxnLst/>
              <a:rect l="l" t="t" r="r" b="b"/>
              <a:pathLst>
                <a:path w="76200" h="452119">
                  <a:moveTo>
                    <a:pt x="75600" y="0"/>
                  </a:moveTo>
                  <a:lnTo>
                    <a:pt x="0" y="0"/>
                  </a:lnTo>
                  <a:lnTo>
                    <a:pt x="0" y="201601"/>
                  </a:lnTo>
                  <a:lnTo>
                    <a:pt x="75600" y="201601"/>
                  </a:lnTo>
                  <a:lnTo>
                    <a:pt x="75600" y="0"/>
                  </a:lnTo>
                  <a:close/>
                </a:path>
                <a:path w="76200" h="452119">
                  <a:moveTo>
                    <a:pt x="37800" y="451826"/>
                  </a:moveTo>
                  <a:lnTo>
                    <a:pt x="37800" y="208422"/>
                  </a:lnTo>
                </a:path>
              </a:pathLst>
            </a:custGeom>
            <a:ln w="5060">
              <a:solidFill>
                <a:srgbClr val="000000"/>
              </a:solidFill>
            </a:ln>
          </p:spPr>
          <p:txBody>
            <a:bodyPr wrap="square" lIns="0" tIns="0" rIns="0" bIns="0" rtlCol="0"/>
            <a:lstStyle/>
            <a:p>
              <a:endParaRPr sz="2959"/>
            </a:p>
          </p:txBody>
        </p:sp>
        <p:sp>
          <p:nvSpPr>
            <p:cNvPr id="67" name="object 67"/>
            <p:cNvSpPr/>
            <p:nvPr/>
          </p:nvSpPr>
          <p:spPr>
            <a:xfrm>
              <a:off x="2484132" y="1934722"/>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68" name="object 68"/>
            <p:cNvSpPr/>
            <p:nvPr/>
          </p:nvSpPr>
          <p:spPr>
            <a:xfrm>
              <a:off x="2476698"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69" name="object 69"/>
            <p:cNvSpPr/>
            <p:nvPr/>
          </p:nvSpPr>
          <p:spPr>
            <a:xfrm>
              <a:off x="2476698" y="2390865"/>
              <a:ext cx="76200" cy="346075"/>
            </a:xfrm>
            <a:custGeom>
              <a:avLst/>
              <a:gdLst/>
              <a:ahLst/>
              <a:cxnLst/>
              <a:rect l="l" t="t" r="r" b="b"/>
              <a:pathLst>
                <a:path w="76200" h="346075">
                  <a:moveTo>
                    <a:pt x="75600" y="194771"/>
                  </a:moveTo>
                  <a:lnTo>
                    <a:pt x="0" y="194771"/>
                  </a:lnTo>
                  <a:lnTo>
                    <a:pt x="0" y="345972"/>
                  </a:lnTo>
                  <a:lnTo>
                    <a:pt x="75600" y="345972"/>
                  </a:lnTo>
                  <a:lnTo>
                    <a:pt x="75600" y="194771"/>
                  </a:lnTo>
                  <a:close/>
                </a:path>
                <a:path w="76200" h="346075">
                  <a:moveTo>
                    <a:pt x="37800" y="193001"/>
                  </a:moveTo>
                  <a:lnTo>
                    <a:pt x="37800" y="0"/>
                  </a:lnTo>
                </a:path>
              </a:pathLst>
            </a:custGeom>
            <a:ln w="5060">
              <a:solidFill>
                <a:srgbClr val="000000"/>
              </a:solidFill>
            </a:ln>
          </p:spPr>
          <p:txBody>
            <a:bodyPr wrap="square" lIns="0" tIns="0" rIns="0" bIns="0" rtlCol="0"/>
            <a:lstStyle/>
            <a:p>
              <a:endParaRPr sz="2959"/>
            </a:p>
          </p:txBody>
        </p:sp>
        <p:sp>
          <p:nvSpPr>
            <p:cNvPr id="70" name="object 70"/>
            <p:cNvSpPr/>
            <p:nvPr/>
          </p:nvSpPr>
          <p:spPr>
            <a:xfrm>
              <a:off x="2484132" y="2388335"/>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1" name="object 71"/>
            <p:cNvSpPr/>
            <p:nvPr/>
          </p:nvSpPr>
          <p:spPr>
            <a:xfrm>
              <a:off x="2224696"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72" name="object 72"/>
            <p:cNvSpPr/>
            <p:nvPr/>
          </p:nvSpPr>
          <p:spPr>
            <a:xfrm>
              <a:off x="2224696" y="2346806"/>
              <a:ext cx="247650" cy="390525"/>
            </a:xfrm>
            <a:custGeom>
              <a:avLst/>
              <a:gdLst/>
              <a:ahLst/>
              <a:cxnLst/>
              <a:rect l="l" t="t" r="r" b="b"/>
              <a:pathLst>
                <a:path w="247650" h="390525">
                  <a:moveTo>
                    <a:pt x="75600" y="238831"/>
                  </a:moveTo>
                  <a:lnTo>
                    <a:pt x="0" y="238831"/>
                  </a:lnTo>
                  <a:lnTo>
                    <a:pt x="0" y="390032"/>
                  </a:lnTo>
                  <a:lnTo>
                    <a:pt x="75600" y="390032"/>
                  </a:lnTo>
                  <a:lnTo>
                    <a:pt x="75600" y="238831"/>
                  </a:lnTo>
                  <a:close/>
                </a:path>
                <a:path w="247650" h="390525">
                  <a:moveTo>
                    <a:pt x="77367" y="255082"/>
                  </a:moveTo>
                  <a:lnTo>
                    <a:pt x="247414" y="0"/>
                  </a:lnTo>
                </a:path>
              </a:pathLst>
            </a:custGeom>
            <a:ln w="5060">
              <a:solidFill>
                <a:srgbClr val="000000"/>
              </a:solidFill>
            </a:ln>
          </p:spPr>
          <p:txBody>
            <a:bodyPr wrap="square" lIns="0" tIns="0" rIns="0" bIns="0" rtlCol="0"/>
            <a:lstStyle/>
            <a:p>
              <a:endParaRPr sz="2959"/>
            </a:p>
          </p:txBody>
        </p:sp>
        <p:sp>
          <p:nvSpPr>
            <p:cNvPr id="73" name="object 73"/>
            <p:cNvSpPr/>
            <p:nvPr/>
          </p:nvSpPr>
          <p:spPr>
            <a:xfrm>
              <a:off x="2433532" y="2344694"/>
              <a:ext cx="50800" cy="39370"/>
            </a:xfrm>
            <a:custGeom>
              <a:avLst/>
              <a:gdLst/>
              <a:ahLst/>
              <a:cxnLst/>
              <a:rect l="l" t="t" r="r" b="b"/>
              <a:pathLst>
                <a:path w="50800" h="39369">
                  <a:moveTo>
                    <a:pt x="0" y="5069"/>
                  </a:moveTo>
                  <a:lnTo>
                    <a:pt x="12531" y="7850"/>
                  </a:lnTo>
                  <a:lnTo>
                    <a:pt x="23337" y="7470"/>
                  </a:lnTo>
                  <a:lnTo>
                    <a:pt x="32471" y="4622"/>
                  </a:lnTo>
                  <a:lnTo>
                    <a:pt x="39985" y="0"/>
                  </a:lnTo>
                  <a:lnTo>
                    <a:pt x="38609" y="8714"/>
                  </a:lnTo>
                  <a:lnTo>
                    <a:pt x="39493" y="18241"/>
                  </a:lnTo>
                  <a:lnTo>
                    <a:pt x="43299" y="28362"/>
                  </a:lnTo>
                  <a:lnTo>
                    <a:pt x="50687" y="38859"/>
                  </a:lnTo>
                </a:path>
              </a:pathLst>
            </a:custGeom>
            <a:ln w="5076">
              <a:solidFill>
                <a:srgbClr val="000000"/>
              </a:solidFill>
            </a:ln>
          </p:spPr>
          <p:txBody>
            <a:bodyPr wrap="square" lIns="0" tIns="0" rIns="0" bIns="0" rtlCol="0"/>
            <a:lstStyle/>
            <a:p>
              <a:endParaRPr sz="2959"/>
            </a:p>
          </p:txBody>
        </p:sp>
      </p:grpSp>
      <p:sp>
        <p:nvSpPr>
          <p:cNvPr id="74" name="object 74"/>
          <p:cNvSpPr txBox="1"/>
          <p:nvPr/>
        </p:nvSpPr>
        <p:spPr>
          <a:xfrm>
            <a:off x="4628523"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3</a:t>
            </a:r>
            <a:endParaRPr sz="740">
              <a:latin typeface="Calibri"/>
              <a:cs typeface="Calibri"/>
            </a:endParaRPr>
          </a:p>
        </p:txBody>
      </p:sp>
      <p:sp>
        <p:nvSpPr>
          <p:cNvPr id="75" name="object 75"/>
          <p:cNvSpPr txBox="1"/>
          <p:nvPr/>
        </p:nvSpPr>
        <p:spPr>
          <a:xfrm>
            <a:off x="5161138"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4</a:t>
            </a:r>
            <a:endParaRPr sz="740">
              <a:latin typeface="Calibri"/>
              <a:cs typeface="Calibri"/>
            </a:endParaRPr>
          </a:p>
        </p:txBody>
      </p:sp>
      <p:sp>
        <p:nvSpPr>
          <p:cNvPr id="76" name="object 76"/>
          <p:cNvSpPr txBox="1"/>
          <p:nvPr/>
        </p:nvSpPr>
        <p:spPr>
          <a:xfrm>
            <a:off x="5164786" y="3496381"/>
            <a:ext cx="296598" cy="161268"/>
          </a:xfrm>
          <a:prstGeom prst="rect">
            <a:avLst/>
          </a:prstGeom>
        </p:spPr>
        <p:txBody>
          <a:bodyPr vert="horz" wrap="square" lIns="0" tIns="30866" rIns="0" bIns="0" rtlCol="0">
            <a:spAutoFit/>
          </a:bodyPr>
          <a:lstStyle/>
          <a:p>
            <a:pPr marL="80524">
              <a:spcBef>
                <a:spcPts val="241"/>
              </a:spcBef>
            </a:pPr>
            <a:r>
              <a:rPr sz="1268" i="1" spc="220" baseline="13888" dirty="0">
                <a:latin typeface="Calibri"/>
                <a:cs typeface="Calibri"/>
              </a:rPr>
              <a:t>y</a:t>
            </a:r>
            <a:r>
              <a:rPr sz="740" spc="148" dirty="0">
                <a:latin typeface="Calibri"/>
                <a:cs typeface="Calibri"/>
              </a:rPr>
              <a:t>4</a:t>
            </a:r>
            <a:endParaRPr sz="740">
              <a:latin typeface="Calibri"/>
              <a:cs typeface="Calibri"/>
            </a:endParaRPr>
          </a:p>
        </p:txBody>
      </p:sp>
      <p:grpSp>
        <p:nvGrpSpPr>
          <p:cNvPr id="77" name="object 77"/>
          <p:cNvGrpSpPr/>
          <p:nvPr/>
        </p:nvGrpSpPr>
        <p:grpSpPr>
          <a:xfrm>
            <a:off x="4166908" y="5459384"/>
            <a:ext cx="171786" cy="331492"/>
            <a:chOff x="1970154" y="2583097"/>
            <a:chExt cx="81280" cy="156845"/>
          </a:xfrm>
        </p:grpSpPr>
        <p:sp>
          <p:nvSpPr>
            <p:cNvPr id="78" name="object 78"/>
            <p:cNvSpPr/>
            <p:nvPr/>
          </p:nvSpPr>
          <p:spPr>
            <a:xfrm>
              <a:off x="1972694"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79" name="object 79"/>
            <p:cNvSpPr/>
            <p:nvPr/>
          </p:nvSpPr>
          <p:spPr>
            <a:xfrm>
              <a:off x="1972694"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ln w="5060">
              <a:solidFill>
                <a:srgbClr val="000000"/>
              </a:solidFill>
            </a:ln>
          </p:spPr>
          <p:txBody>
            <a:bodyPr wrap="square" lIns="0" tIns="0" rIns="0" bIns="0" rtlCol="0"/>
            <a:lstStyle/>
            <a:p>
              <a:endParaRPr sz="2959"/>
            </a:p>
          </p:txBody>
        </p:sp>
      </p:grpSp>
      <p:sp>
        <p:nvSpPr>
          <p:cNvPr id="80" name="object 80"/>
          <p:cNvSpPr txBox="1"/>
          <p:nvPr/>
        </p:nvSpPr>
        <p:spPr>
          <a:xfrm>
            <a:off x="4095935"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2</a:t>
            </a:r>
            <a:endParaRPr sz="740">
              <a:latin typeface="Calibri"/>
              <a:cs typeface="Calibri"/>
            </a:endParaRPr>
          </a:p>
        </p:txBody>
      </p:sp>
      <p:grpSp>
        <p:nvGrpSpPr>
          <p:cNvPr id="81" name="object 81"/>
          <p:cNvGrpSpPr/>
          <p:nvPr/>
        </p:nvGrpSpPr>
        <p:grpSpPr>
          <a:xfrm>
            <a:off x="3634301" y="5459384"/>
            <a:ext cx="171786" cy="331492"/>
            <a:chOff x="1718152" y="2583097"/>
            <a:chExt cx="81280" cy="156845"/>
          </a:xfrm>
        </p:grpSpPr>
        <p:sp>
          <p:nvSpPr>
            <p:cNvPr id="82" name="object 82"/>
            <p:cNvSpPr/>
            <p:nvPr/>
          </p:nvSpPr>
          <p:spPr>
            <a:xfrm>
              <a:off x="1720692"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solidFill>
              <a:srgbClr val="FFBF7F"/>
            </a:solidFill>
          </p:spPr>
          <p:txBody>
            <a:bodyPr wrap="square" lIns="0" tIns="0" rIns="0" bIns="0" rtlCol="0"/>
            <a:lstStyle/>
            <a:p>
              <a:endParaRPr sz="2959"/>
            </a:p>
          </p:txBody>
        </p:sp>
        <p:sp>
          <p:nvSpPr>
            <p:cNvPr id="83" name="object 83"/>
            <p:cNvSpPr/>
            <p:nvPr/>
          </p:nvSpPr>
          <p:spPr>
            <a:xfrm>
              <a:off x="1720692" y="2585637"/>
              <a:ext cx="76200" cy="151765"/>
            </a:xfrm>
            <a:custGeom>
              <a:avLst/>
              <a:gdLst/>
              <a:ahLst/>
              <a:cxnLst/>
              <a:rect l="l" t="t" r="r" b="b"/>
              <a:pathLst>
                <a:path w="76200" h="151764">
                  <a:moveTo>
                    <a:pt x="75600" y="0"/>
                  </a:moveTo>
                  <a:lnTo>
                    <a:pt x="0" y="0"/>
                  </a:lnTo>
                  <a:lnTo>
                    <a:pt x="0" y="151200"/>
                  </a:lnTo>
                  <a:lnTo>
                    <a:pt x="75600" y="151200"/>
                  </a:lnTo>
                  <a:lnTo>
                    <a:pt x="75600" y="0"/>
                  </a:lnTo>
                  <a:close/>
                </a:path>
              </a:pathLst>
            </a:custGeom>
            <a:ln w="5060">
              <a:solidFill>
                <a:srgbClr val="000000"/>
              </a:solidFill>
            </a:ln>
          </p:spPr>
          <p:txBody>
            <a:bodyPr wrap="square" lIns="0" tIns="0" rIns="0" bIns="0" rtlCol="0"/>
            <a:lstStyle/>
            <a:p>
              <a:endParaRPr sz="2959"/>
            </a:p>
          </p:txBody>
        </p:sp>
      </p:grpSp>
      <p:sp>
        <p:nvSpPr>
          <p:cNvPr id="84" name="object 84"/>
          <p:cNvSpPr txBox="1"/>
          <p:nvPr/>
        </p:nvSpPr>
        <p:spPr>
          <a:xfrm>
            <a:off x="3563339" y="5786659"/>
            <a:ext cx="303309" cy="161268"/>
          </a:xfrm>
          <a:prstGeom prst="rect">
            <a:avLst/>
          </a:prstGeom>
        </p:spPr>
        <p:txBody>
          <a:bodyPr vert="horz" wrap="square" lIns="0" tIns="30866" rIns="0" bIns="0" rtlCol="0">
            <a:spAutoFit/>
          </a:bodyPr>
          <a:lstStyle/>
          <a:p>
            <a:pPr marL="80524">
              <a:spcBef>
                <a:spcPts val="241"/>
              </a:spcBef>
            </a:pPr>
            <a:r>
              <a:rPr sz="1268" i="1" spc="268" baseline="13888" dirty="0">
                <a:latin typeface="Calibri"/>
                <a:cs typeface="Calibri"/>
              </a:rPr>
              <a:t>x</a:t>
            </a:r>
            <a:r>
              <a:rPr sz="740" spc="180" dirty="0">
                <a:latin typeface="Calibri"/>
                <a:cs typeface="Calibri"/>
              </a:rPr>
              <a:t>1</a:t>
            </a:r>
            <a:endParaRPr sz="740">
              <a:latin typeface="Calibri"/>
              <a:cs typeface="Calibri"/>
            </a:endParaRPr>
          </a:p>
        </p:txBody>
      </p:sp>
      <p:grpSp>
        <p:nvGrpSpPr>
          <p:cNvPr id="85" name="object 85"/>
          <p:cNvGrpSpPr/>
          <p:nvPr/>
        </p:nvGrpSpPr>
        <p:grpSpPr>
          <a:xfrm>
            <a:off x="3797820" y="4831909"/>
            <a:ext cx="1437362" cy="756930"/>
            <a:chOff x="1795520" y="2286209"/>
            <a:chExt cx="680085" cy="358140"/>
          </a:xfrm>
        </p:grpSpPr>
        <p:sp>
          <p:nvSpPr>
            <p:cNvPr id="86" name="object 86"/>
            <p:cNvSpPr/>
            <p:nvPr/>
          </p:nvSpPr>
          <p:spPr>
            <a:xfrm>
              <a:off x="2050057" y="2315929"/>
              <a:ext cx="421005" cy="316230"/>
            </a:xfrm>
            <a:custGeom>
              <a:avLst/>
              <a:gdLst/>
              <a:ahLst/>
              <a:cxnLst/>
              <a:rect l="l" t="t" r="r" b="b"/>
              <a:pathLst>
                <a:path w="421005" h="316230">
                  <a:moveTo>
                    <a:pt x="0" y="315648"/>
                  </a:moveTo>
                  <a:lnTo>
                    <a:pt x="420820" y="0"/>
                  </a:lnTo>
                </a:path>
              </a:pathLst>
            </a:custGeom>
            <a:ln w="5060">
              <a:solidFill>
                <a:srgbClr val="000000"/>
              </a:solidFill>
            </a:ln>
          </p:spPr>
          <p:txBody>
            <a:bodyPr wrap="square" lIns="0" tIns="0" rIns="0" bIns="0" rtlCol="0"/>
            <a:lstStyle/>
            <a:p>
              <a:endParaRPr sz="2959"/>
            </a:p>
          </p:txBody>
        </p:sp>
        <p:sp>
          <p:nvSpPr>
            <p:cNvPr id="87" name="object 87"/>
            <p:cNvSpPr/>
            <p:nvPr/>
          </p:nvSpPr>
          <p:spPr>
            <a:xfrm>
              <a:off x="2433625" y="2305911"/>
              <a:ext cx="39370" cy="48895"/>
            </a:xfrm>
            <a:custGeom>
              <a:avLst/>
              <a:gdLst/>
              <a:ahLst/>
              <a:cxnLst/>
              <a:rect l="l" t="t" r="r" b="b"/>
              <a:pathLst>
                <a:path w="39369" h="48894">
                  <a:moveTo>
                    <a:pt x="0" y="0"/>
                  </a:moveTo>
                  <a:lnTo>
                    <a:pt x="10859" y="6772"/>
                  </a:lnTo>
                  <a:lnTo>
                    <a:pt x="21145" y="10000"/>
                  </a:lnTo>
                  <a:lnTo>
                    <a:pt x="30678" y="10353"/>
                  </a:lnTo>
                  <a:lnTo>
                    <a:pt x="39276" y="8499"/>
                  </a:lnTo>
                  <a:lnTo>
                    <a:pt x="35091" y="16236"/>
                  </a:lnTo>
                  <a:lnTo>
                    <a:pt x="32762" y="25486"/>
                  </a:lnTo>
                  <a:lnTo>
                    <a:pt x="32982" y="36265"/>
                  </a:lnTo>
                  <a:lnTo>
                    <a:pt x="36445" y="48585"/>
                  </a:lnTo>
                </a:path>
              </a:pathLst>
            </a:custGeom>
            <a:ln w="5061">
              <a:solidFill>
                <a:srgbClr val="000000"/>
              </a:solidFill>
            </a:ln>
          </p:spPr>
          <p:txBody>
            <a:bodyPr wrap="square" lIns="0" tIns="0" rIns="0" bIns="0" rtlCol="0"/>
            <a:lstStyle/>
            <a:p>
              <a:endParaRPr sz="2959"/>
            </a:p>
          </p:txBody>
        </p:sp>
        <p:sp>
          <p:nvSpPr>
            <p:cNvPr id="88" name="object 88"/>
            <p:cNvSpPr/>
            <p:nvPr/>
          </p:nvSpPr>
          <p:spPr>
            <a:xfrm>
              <a:off x="1798050" y="2305260"/>
              <a:ext cx="672465" cy="336550"/>
            </a:xfrm>
            <a:custGeom>
              <a:avLst/>
              <a:gdLst/>
              <a:ahLst/>
              <a:cxnLst/>
              <a:rect l="l" t="t" r="r" b="b"/>
              <a:pathLst>
                <a:path w="672464" h="336550">
                  <a:moveTo>
                    <a:pt x="0" y="336197"/>
                  </a:moveTo>
                  <a:lnTo>
                    <a:pt x="672349" y="0"/>
                  </a:lnTo>
                </a:path>
              </a:pathLst>
            </a:custGeom>
            <a:ln w="5060">
              <a:solidFill>
                <a:srgbClr val="000000"/>
              </a:solidFill>
            </a:ln>
          </p:spPr>
          <p:txBody>
            <a:bodyPr wrap="square" lIns="0" tIns="0" rIns="0" bIns="0" rtlCol="0"/>
            <a:lstStyle/>
            <a:p>
              <a:endParaRPr sz="2959"/>
            </a:p>
          </p:txBody>
        </p:sp>
        <p:sp>
          <p:nvSpPr>
            <p:cNvPr id="89" name="object 89"/>
            <p:cNvSpPr/>
            <p:nvPr/>
          </p:nvSpPr>
          <p:spPr>
            <a:xfrm>
              <a:off x="2435542" y="2288739"/>
              <a:ext cx="37465" cy="54610"/>
            </a:xfrm>
            <a:custGeom>
              <a:avLst/>
              <a:gdLst/>
              <a:ahLst/>
              <a:cxnLst/>
              <a:rect l="l" t="t" r="r" b="b"/>
              <a:pathLst>
                <a:path w="37464" h="54610">
                  <a:moveTo>
                    <a:pt x="0" y="0"/>
                  </a:moveTo>
                  <a:lnTo>
                    <a:pt x="9471" y="8605"/>
                  </a:lnTo>
                  <a:lnTo>
                    <a:pt x="19014" y="13621"/>
                  </a:lnTo>
                  <a:lnTo>
                    <a:pt x="28329" y="15673"/>
                  </a:lnTo>
                  <a:lnTo>
                    <a:pt x="37120" y="15389"/>
                  </a:lnTo>
                  <a:lnTo>
                    <a:pt x="31618" y="22251"/>
                  </a:lnTo>
                  <a:lnTo>
                    <a:pt x="27672" y="30935"/>
                  </a:lnTo>
                  <a:lnTo>
                    <a:pt x="25960" y="41579"/>
                  </a:lnTo>
                  <a:lnTo>
                    <a:pt x="27163" y="54320"/>
                  </a:lnTo>
                </a:path>
              </a:pathLst>
            </a:custGeom>
            <a:ln w="5061">
              <a:solidFill>
                <a:srgbClr val="000000"/>
              </a:solidFill>
            </a:ln>
          </p:spPr>
          <p:txBody>
            <a:bodyPr wrap="square" lIns="0" tIns="0" rIns="0" bIns="0" rtlCol="0"/>
            <a:lstStyle/>
            <a:p>
              <a:endParaRPr sz="2959"/>
            </a:p>
          </p:txBody>
        </p:sp>
      </p:grpSp>
      <p:sp>
        <p:nvSpPr>
          <p:cNvPr id="93" name="object 93"/>
          <p:cNvSpPr txBox="1"/>
          <p:nvPr/>
        </p:nvSpPr>
        <p:spPr>
          <a:xfrm>
            <a:off x="6891104" y="2532786"/>
            <a:ext cx="4795232" cy="2458846"/>
          </a:xfrm>
          <a:prstGeom prst="rect">
            <a:avLst/>
          </a:prstGeom>
        </p:spPr>
        <p:txBody>
          <a:bodyPr vert="horz" wrap="square" lIns="0" tIns="14763" rIns="0" bIns="0" rtlCol="0">
            <a:spAutoFit/>
          </a:bodyPr>
          <a:lstStyle/>
          <a:p>
            <a:pPr marL="26841" marR="10737">
              <a:lnSpc>
                <a:spcPct val="102600"/>
              </a:lnSpc>
              <a:spcBef>
                <a:spcPts val="116"/>
              </a:spcBef>
            </a:pPr>
            <a:r>
              <a:rPr sz="2325" spc="148" dirty="0">
                <a:latin typeface="Calibri"/>
                <a:cs typeface="Calibri"/>
              </a:rPr>
              <a:t>Let</a:t>
            </a:r>
            <a:r>
              <a:rPr sz="2325" spc="507" dirty="0">
                <a:latin typeface="Calibri"/>
                <a:cs typeface="Calibri"/>
              </a:rPr>
              <a:t> </a:t>
            </a:r>
            <a:r>
              <a:rPr sz="2325" spc="21" dirty="0">
                <a:latin typeface="Calibri"/>
                <a:cs typeface="Calibri"/>
              </a:rPr>
              <a:t>us</a:t>
            </a:r>
            <a:r>
              <a:rPr sz="2325" spc="518" dirty="0">
                <a:latin typeface="Calibri"/>
                <a:cs typeface="Calibri"/>
              </a:rPr>
              <a:t> </a:t>
            </a:r>
            <a:r>
              <a:rPr sz="2325" spc="42" dirty="0">
                <a:latin typeface="Calibri"/>
                <a:cs typeface="Calibri"/>
              </a:rPr>
              <a:t>first</a:t>
            </a:r>
            <a:r>
              <a:rPr sz="2325" spc="507" dirty="0">
                <a:latin typeface="Calibri"/>
                <a:cs typeface="Calibri"/>
              </a:rPr>
              <a:t> </a:t>
            </a:r>
            <a:r>
              <a:rPr sz="2325" spc="-95" dirty="0">
                <a:latin typeface="Calibri"/>
                <a:cs typeface="Calibri"/>
              </a:rPr>
              <a:t>see</a:t>
            </a:r>
            <a:r>
              <a:rPr sz="2325" spc="95" dirty="0">
                <a:latin typeface="Calibri"/>
                <a:cs typeface="Calibri"/>
              </a:rPr>
              <a:t> </a:t>
            </a:r>
            <a:r>
              <a:rPr sz="2325" spc="42" dirty="0">
                <a:latin typeface="Calibri"/>
                <a:cs typeface="Calibri"/>
              </a:rPr>
              <a:t>an</a:t>
            </a:r>
            <a:r>
              <a:rPr sz="2325" spc="518" dirty="0">
                <a:latin typeface="Calibri"/>
                <a:cs typeface="Calibri"/>
              </a:rPr>
              <a:t> </a:t>
            </a:r>
            <a:r>
              <a:rPr sz="2325" spc="11" dirty="0">
                <a:latin typeface="Calibri"/>
                <a:cs typeface="Calibri"/>
              </a:rPr>
              <a:t>infeasible</a:t>
            </a:r>
            <a:r>
              <a:rPr sz="2325" spc="518" dirty="0">
                <a:latin typeface="Calibri"/>
                <a:cs typeface="Calibri"/>
              </a:rPr>
              <a:t> </a:t>
            </a:r>
            <a:r>
              <a:rPr sz="2325" spc="11" dirty="0">
                <a:latin typeface="Calibri"/>
                <a:cs typeface="Calibri"/>
              </a:rPr>
              <a:t>way</a:t>
            </a:r>
            <a:r>
              <a:rPr sz="2325" spc="507" dirty="0">
                <a:latin typeface="Calibri"/>
                <a:cs typeface="Calibri"/>
              </a:rPr>
              <a:t> </a:t>
            </a:r>
            <a:r>
              <a:rPr sz="2325" spc="-42" dirty="0">
                <a:latin typeface="Calibri"/>
                <a:cs typeface="Calibri"/>
              </a:rPr>
              <a:t>of </a:t>
            </a:r>
            <a:r>
              <a:rPr sz="2325" spc="-497" dirty="0">
                <a:latin typeface="Calibri"/>
                <a:cs typeface="Calibri"/>
              </a:rPr>
              <a:t> </a:t>
            </a:r>
            <a:r>
              <a:rPr sz="2325" spc="32" dirty="0">
                <a:latin typeface="Calibri"/>
                <a:cs typeface="Calibri"/>
              </a:rPr>
              <a:t>doing</a:t>
            </a:r>
            <a:r>
              <a:rPr sz="2325" spc="232" dirty="0">
                <a:latin typeface="Calibri"/>
                <a:cs typeface="Calibri"/>
              </a:rPr>
              <a:t> </a:t>
            </a:r>
            <a:r>
              <a:rPr sz="2325" spc="63" dirty="0">
                <a:latin typeface="Calibri"/>
                <a:cs typeface="Calibri"/>
              </a:rPr>
              <a:t>this</a:t>
            </a:r>
            <a:endParaRPr sz="2325" dirty="0">
              <a:latin typeface="Calibri"/>
              <a:cs typeface="Calibri"/>
            </a:endParaRPr>
          </a:p>
          <a:p>
            <a:pPr marL="26841" marR="10737">
              <a:lnSpc>
                <a:spcPct val="102600"/>
              </a:lnSpc>
              <a:spcBef>
                <a:spcPts val="634"/>
              </a:spcBef>
            </a:pPr>
            <a:r>
              <a:rPr sz="2325" spc="211" dirty="0">
                <a:latin typeface="Calibri"/>
                <a:cs typeface="Calibri"/>
              </a:rPr>
              <a:t>At </a:t>
            </a:r>
            <a:r>
              <a:rPr sz="2325" spc="-21" dirty="0">
                <a:latin typeface="Calibri"/>
                <a:cs typeface="Calibri"/>
              </a:rPr>
              <a:t>each</a:t>
            </a:r>
            <a:r>
              <a:rPr sz="2325" spc="-11" dirty="0">
                <a:latin typeface="Calibri"/>
                <a:cs typeface="Calibri"/>
              </a:rPr>
              <a:t> </a:t>
            </a:r>
            <a:r>
              <a:rPr sz="2325" spc="21" dirty="0">
                <a:latin typeface="Calibri"/>
                <a:cs typeface="Calibri"/>
              </a:rPr>
              <a:t>timestep</a:t>
            </a:r>
            <a:r>
              <a:rPr sz="2325" spc="32" dirty="0">
                <a:latin typeface="Calibri"/>
                <a:cs typeface="Calibri"/>
              </a:rPr>
              <a:t> </a:t>
            </a:r>
            <a:r>
              <a:rPr sz="2325" spc="-106" dirty="0">
                <a:latin typeface="Calibri"/>
                <a:cs typeface="Calibri"/>
              </a:rPr>
              <a:t>we</a:t>
            </a:r>
            <a:r>
              <a:rPr sz="2325" spc="-95" dirty="0">
                <a:latin typeface="Calibri"/>
                <a:cs typeface="Calibri"/>
              </a:rPr>
              <a:t> </a:t>
            </a:r>
            <a:r>
              <a:rPr sz="2325" spc="74" dirty="0">
                <a:latin typeface="Calibri"/>
                <a:cs typeface="Calibri"/>
              </a:rPr>
              <a:t>will </a:t>
            </a:r>
            <a:r>
              <a:rPr sz="2325" spc="-63" dirty="0">
                <a:latin typeface="Calibri"/>
                <a:cs typeface="Calibri"/>
              </a:rPr>
              <a:t>feed</a:t>
            </a:r>
            <a:r>
              <a:rPr sz="2325" spc="-53" dirty="0">
                <a:latin typeface="Calibri"/>
                <a:cs typeface="Calibri"/>
              </a:rPr>
              <a:t> </a:t>
            </a:r>
            <a:r>
              <a:rPr sz="2325" spc="74" dirty="0">
                <a:latin typeface="Calibri"/>
                <a:cs typeface="Calibri"/>
              </a:rPr>
              <a:t>all </a:t>
            </a:r>
            <a:r>
              <a:rPr sz="2325" spc="11" dirty="0">
                <a:latin typeface="Calibri"/>
                <a:cs typeface="Calibri"/>
              </a:rPr>
              <a:t>the </a:t>
            </a:r>
            <a:r>
              <a:rPr sz="2325" spc="-497" dirty="0">
                <a:latin typeface="Calibri"/>
                <a:cs typeface="Calibri"/>
              </a:rPr>
              <a:t> </a:t>
            </a:r>
            <a:r>
              <a:rPr sz="2325" spc="32" dirty="0">
                <a:latin typeface="Calibri"/>
                <a:cs typeface="Calibri"/>
              </a:rPr>
              <a:t>previous</a:t>
            </a:r>
            <a:r>
              <a:rPr sz="2325" spc="222" dirty="0">
                <a:latin typeface="Calibri"/>
                <a:cs typeface="Calibri"/>
              </a:rPr>
              <a:t> </a:t>
            </a:r>
            <a:r>
              <a:rPr sz="2325" spc="63" dirty="0">
                <a:latin typeface="Calibri"/>
                <a:cs typeface="Calibri"/>
              </a:rPr>
              <a:t>inputs</a:t>
            </a:r>
            <a:r>
              <a:rPr sz="2325" spc="232" dirty="0">
                <a:latin typeface="Calibri"/>
                <a:cs typeface="Calibri"/>
              </a:rPr>
              <a:t> </a:t>
            </a:r>
            <a:r>
              <a:rPr sz="2325" spc="21" dirty="0">
                <a:latin typeface="Calibri"/>
                <a:cs typeface="Calibri"/>
              </a:rPr>
              <a:t>to</a:t>
            </a:r>
            <a:r>
              <a:rPr sz="2325" spc="232" dirty="0">
                <a:latin typeface="Calibri"/>
                <a:cs typeface="Calibri"/>
              </a:rPr>
              <a:t> </a:t>
            </a:r>
            <a:r>
              <a:rPr sz="2325" spc="11" dirty="0">
                <a:latin typeface="Calibri"/>
                <a:cs typeface="Calibri"/>
              </a:rPr>
              <a:t>the</a:t>
            </a:r>
            <a:r>
              <a:rPr sz="2325" spc="232" dirty="0">
                <a:latin typeface="Calibri"/>
                <a:cs typeface="Calibri"/>
              </a:rPr>
              <a:t> </a:t>
            </a:r>
            <a:r>
              <a:rPr sz="2325" spc="11" dirty="0">
                <a:latin typeface="Calibri"/>
                <a:cs typeface="Calibri"/>
              </a:rPr>
              <a:t>network</a:t>
            </a:r>
            <a:endParaRPr sz="2325" dirty="0">
              <a:latin typeface="Calibri"/>
              <a:cs typeface="Calibri"/>
            </a:endParaRPr>
          </a:p>
          <a:p>
            <a:pPr marL="26841">
              <a:spcBef>
                <a:spcPts val="706"/>
              </a:spcBef>
            </a:pPr>
            <a:r>
              <a:rPr sz="2325" spc="116" dirty="0">
                <a:latin typeface="Calibri"/>
                <a:cs typeface="Calibri"/>
              </a:rPr>
              <a:t>Is</a:t>
            </a:r>
            <a:r>
              <a:rPr sz="2325" spc="190" dirty="0">
                <a:latin typeface="Calibri"/>
                <a:cs typeface="Calibri"/>
              </a:rPr>
              <a:t> </a:t>
            </a:r>
            <a:r>
              <a:rPr sz="2325" spc="63" dirty="0">
                <a:latin typeface="Calibri"/>
                <a:cs typeface="Calibri"/>
              </a:rPr>
              <a:t>this</a:t>
            </a:r>
            <a:r>
              <a:rPr sz="2325" spc="211" dirty="0">
                <a:latin typeface="Calibri"/>
                <a:cs typeface="Calibri"/>
              </a:rPr>
              <a:t> </a:t>
            </a:r>
            <a:r>
              <a:rPr sz="2325" spc="11" dirty="0">
                <a:latin typeface="Calibri"/>
                <a:cs typeface="Calibri"/>
              </a:rPr>
              <a:t>okay</a:t>
            </a:r>
            <a:r>
              <a:rPr sz="2325" spc="211" dirty="0">
                <a:latin typeface="Calibri"/>
                <a:cs typeface="Calibri"/>
              </a:rPr>
              <a:t> </a:t>
            </a:r>
            <a:r>
              <a:rPr sz="2325" spc="11" dirty="0">
                <a:latin typeface="Calibri"/>
                <a:cs typeface="Calibri"/>
              </a:rPr>
              <a:t>?</a:t>
            </a:r>
            <a:endParaRPr sz="2325" dirty="0">
              <a:latin typeface="Calibri"/>
              <a:cs typeface="Calibri"/>
            </a:endParaRPr>
          </a:p>
          <a:p>
            <a:pPr marL="26841" marR="10737">
              <a:lnSpc>
                <a:spcPct val="102600"/>
              </a:lnSpc>
              <a:spcBef>
                <a:spcPts val="634"/>
              </a:spcBef>
            </a:pPr>
            <a:r>
              <a:rPr sz="2325" spc="63" dirty="0">
                <a:latin typeface="Calibri"/>
                <a:cs typeface="Calibri"/>
              </a:rPr>
              <a:t>No,</a:t>
            </a:r>
            <a:r>
              <a:rPr sz="2325" spc="159" dirty="0">
                <a:latin typeface="Calibri"/>
                <a:cs typeface="Calibri"/>
              </a:rPr>
              <a:t> </a:t>
            </a:r>
            <a:r>
              <a:rPr sz="2325" spc="106" dirty="0">
                <a:latin typeface="Calibri"/>
                <a:cs typeface="Calibri"/>
              </a:rPr>
              <a:t>it</a:t>
            </a:r>
            <a:r>
              <a:rPr sz="2325" spc="137" dirty="0">
                <a:latin typeface="Calibri"/>
                <a:cs typeface="Calibri"/>
              </a:rPr>
              <a:t> </a:t>
            </a:r>
            <a:r>
              <a:rPr sz="2325" spc="32" dirty="0">
                <a:latin typeface="Calibri"/>
                <a:cs typeface="Calibri"/>
              </a:rPr>
              <a:t>violates</a:t>
            </a:r>
            <a:r>
              <a:rPr sz="2325" spc="148" dirty="0">
                <a:latin typeface="Calibri"/>
                <a:cs typeface="Calibri"/>
              </a:rPr>
              <a:t> </a:t>
            </a:r>
            <a:r>
              <a:rPr sz="2325" spc="11" dirty="0" err="1" smtClean="0">
                <a:latin typeface="Calibri"/>
                <a:cs typeface="Calibri"/>
              </a:rPr>
              <a:t>th</a:t>
            </a:r>
            <a:r>
              <a:rPr lang="en-IN" sz="2325" spc="11" dirty="0" smtClean="0">
                <a:latin typeface="Calibri"/>
                <a:cs typeface="Calibri"/>
              </a:rPr>
              <a:t>e function</a:t>
            </a:r>
            <a:endParaRPr sz="2325" dirty="0">
              <a:latin typeface="Calibri"/>
              <a:cs typeface="Calibri"/>
            </a:endParaRPr>
          </a:p>
        </p:txBody>
      </p:sp>
      <p:grpSp>
        <p:nvGrpSpPr>
          <p:cNvPr id="98" name="object 98"/>
          <p:cNvGrpSpPr/>
          <p:nvPr/>
        </p:nvGrpSpPr>
        <p:grpSpPr>
          <a:xfrm>
            <a:off x="2983" y="6597315"/>
            <a:ext cx="12173957" cy="250968"/>
            <a:chOff x="0" y="3121507"/>
            <a:chExt cx="5760085" cy="118745"/>
          </a:xfrm>
        </p:grpSpPr>
        <p:sp>
          <p:nvSpPr>
            <p:cNvPr id="99" name="object 99"/>
            <p:cNvSpPr/>
            <p:nvPr/>
          </p:nvSpPr>
          <p:spPr>
            <a:xfrm>
              <a:off x="0" y="3121507"/>
              <a:ext cx="2880360" cy="118745"/>
            </a:xfrm>
            <a:custGeom>
              <a:avLst/>
              <a:gdLst/>
              <a:ahLst/>
              <a:cxnLst/>
              <a:rect l="l" t="t" r="r" b="b"/>
              <a:pathLst>
                <a:path w="2880360" h="118744">
                  <a:moveTo>
                    <a:pt x="2880004" y="0"/>
                  </a:moveTo>
                  <a:lnTo>
                    <a:pt x="0" y="0"/>
                  </a:lnTo>
                  <a:lnTo>
                    <a:pt x="0" y="118490"/>
                  </a:lnTo>
                  <a:lnTo>
                    <a:pt x="2880004" y="118490"/>
                  </a:lnTo>
                  <a:lnTo>
                    <a:pt x="2880004" y="0"/>
                  </a:lnTo>
                  <a:close/>
                </a:path>
              </a:pathLst>
            </a:custGeom>
            <a:solidFill>
              <a:srgbClr val="000000"/>
            </a:solidFill>
          </p:spPr>
          <p:txBody>
            <a:bodyPr wrap="square" lIns="0" tIns="0" rIns="0" bIns="0" rtlCol="0"/>
            <a:lstStyle/>
            <a:p>
              <a:endParaRPr sz="2959"/>
            </a:p>
          </p:txBody>
        </p:sp>
        <p:sp>
          <p:nvSpPr>
            <p:cNvPr id="100" name="object 100"/>
            <p:cNvSpPr/>
            <p:nvPr/>
          </p:nvSpPr>
          <p:spPr>
            <a:xfrm>
              <a:off x="2880004" y="3121507"/>
              <a:ext cx="2880360" cy="118745"/>
            </a:xfrm>
            <a:custGeom>
              <a:avLst/>
              <a:gdLst/>
              <a:ahLst/>
              <a:cxnLst/>
              <a:rect l="l" t="t" r="r" b="b"/>
              <a:pathLst>
                <a:path w="2880360" h="118744">
                  <a:moveTo>
                    <a:pt x="2880004" y="0"/>
                  </a:moveTo>
                  <a:lnTo>
                    <a:pt x="0" y="0"/>
                  </a:lnTo>
                  <a:lnTo>
                    <a:pt x="0" y="118491"/>
                  </a:lnTo>
                  <a:lnTo>
                    <a:pt x="2880004" y="118491"/>
                  </a:lnTo>
                  <a:lnTo>
                    <a:pt x="2880004" y="0"/>
                  </a:lnTo>
                  <a:close/>
                </a:path>
              </a:pathLst>
            </a:custGeom>
            <a:solidFill>
              <a:srgbClr val="3333B2"/>
            </a:solidFill>
          </p:spPr>
          <p:txBody>
            <a:bodyPr wrap="square" lIns="0" tIns="0" rIns="0" bIns="0" rtlCol="0"/>
            <a:lstStyle/>
            <a:p>
              <a:endParaRPr sz="2959"/>
            </a:p>
          </p:txBody>
        </p:sp>
      </p:grpSp>
      <p:sp>
        <p:nvSpPr>
          <p:cNvPr id="101" name="object 101"/>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15/41</a:t>
            </a:r>
            <a:endParaRPr sz="1268">
              <a:latin typeface="Calibri"/>
              <a:cs typeface="Calibri"/>
            </a:endParaRPr>
          </a:p>
        </p:txBody>
      </p:sp>
      <p:sp>
        <p:nvSpPr>
          <p:cNvPr id="102" name="object 102"/>
          <p:cNvSpPr txBox="1">
            <a:spLocks noGrp="1"/>
          </p:cNvSpPr>
          <p:nvPr>
            <p:ph type="ftr" sz="quarter" idx="4294967295"/>
          </p:nvPr>
        </p:nvSpPr>
        <p:spPr>
          <a:xfrm>
            <a:off x="4247265" y="6622863"/>
            <a:ext cx="1641357" cy="359073"/>
          </a:xfrm>
          <a:prstGeom prst="rect">
            <a:avLst/>
          </a:prstGeom>
        </p:spPr>
        <p:txBody>
          <a:bodyPr vert="horz" wrap="square" lIns="0" tIns="0" rIns="0" bIns="0" rtlCol="0">
            <a:spAutoFit/>
          </a:bodyPr>
          <a:lstStyle/>
          <a:p>
            <a:pPr marL="26841">
              <a:lnSpc>
                <a:spcPts val="1416"/>
              </a:lnSpc>
            </a:pPr>
            <a:r>
              <a:rPr spc="159" dirty="0"/>
              <a:t>Mitesh</a:t>
            </a:r>
            <a:r>
              <a:rPr spc="190" dirty="0"/>
              <a:t> </a:t>
            </a:r>
            <a:r>
              <a:rPr spc="201" dirty="0"/>
              <a:t>M.</a:t>
            </a:r>
            <a:r>
              <a:rPr spc="190" dirty="0"/>
              <a:t> </a:t>
            </a:r>
            <a:r>
              <a:rPr spc="222" dirty="0"/>
              <a:t>Khapra</a:t>
            </a:r>
          </a:p>
        </p:txBody>
      </p:sp>
      <p:sp>
        <p:nvSpPr>
          <p:cNvPr id="103" name="object 103"/>
          <p:cNvSpPr txBox="1"/>
          <p:nvPr/>
        </p:nvSpPr>
        <p:spPr>
          <a:xfrm>
            <a:off x="6291298" y="6622863"/>
            <a:ext cx="3290766" cy="179536"/>
          </a:xfrm>
          <a:prstGeom prst="rect">
            <a:avLst/>
          </a:prstGeom>
        </p:spPr>
        <p:txBody>
          <a:bodyPr vert="horz" wrap="square" lIns="0" tIns="0" rIns="0" bIns="0" rtlCol="0">
            <a:spAutoFit/>
          </a:bodyPr>
          <a:lstStyle/>
          <a:p>
            <a:pPr marL="26841">
              <a:lnSpc>
                <a:spcPts val="1416"/>
              </a:lnSpc>
            </a:pPr>
            <a:r>
              <a:rPr sz="1268" spc="201" dirty="0">
                <a:solidFill>
                  <a:srgbClr val="FFFFFF"/>
                </a:solidFill>
                <a:latin typeface="Calibri"/>
                <a:cs typeface="Calibri"/>
                <a:hlinkClick r:id="rId2" action="ppaction://hlinksldjump"/>
              </a:rPr>
              <a:t>CS7015</a:t>
            </a:r>
            <a:r>
              <a:rPr sz="1268" spc="211" dirty="0">
                <a:solidFill>
                  <a:srgbClr val="FFFFFF"/>
                </a:solidFill>
                <a:latin typeface="Calibri"/>
                <a:cs typeface="Calibri"/>
                <a:hlinkClick r:id="rId2" action="ppaction://hlinksldjump"/>
              </a:rPr>
              <a:t> </a:t>
            </a:r>
            <a:r>
              <a:rPr sz="1268" spc="180" dirty="0">
                <a:solidFill>
                  <a:srgbClr val="FFFFFF"/>
                </a:solidFill>
                <a:latin typeface="Calibri"/>
                <a:cs typeface="Calibri"/>
                <a:hlinkClick r:id="rId2" action="ppaction://hlinksldjump"/>
              </a:rPr>
              <a:t>(Deep</a:t>
            </a:r>
            <a:r>
              <a:rPr sz="1268" spc="211" dirty="0">
                <a:solidFill>
                  <a:srgbClr val="FFFFFF"/>
                </a:solidFill>
                <a:latin typeface="Calibri"/>
                <a:cs typeface="Calibri"/>
                <a:hlinkClick r:id="rId2" action="ppaction://hlinksldjump"/>
              </a:rPr>
              <a:t> </a:t>
            </a:r>
            <a:r>
              <a:rPr sz="1268" spc="190" dirty="0">
                <a:solidFill>
                  <a:srgbClr val="FFFFFF"/>
                </a:solidFill>
                <a:latin typeface="Calibri"/>
                <a:cs typeface="Calibri"/>
                <a:hlinkClick r:id="rId2" action="ppaction://hlinksldjump"/>
              </a:rPr>
              <a:t>Learning)</a:t>
            </a:r>
            <a:r>
              <a:rPr sz="1268" spc="211" dirty="0">
                <a:solidFill>
                  <a:srgbClr val="FFFFFF"/>
                </a:solidFill>
                <a:latin typeface="Calibri"/>
                <a:cs typeface="Calibri"/>
                <a:hlinkClick r:id="rId2" action="ppaction://hlinksldjump"/>
              </a:rPr>
              <a:t> </a:t>
            </a:r>
            <a:r>
              <a:rPr sz="1268" spc="95" dirty="0">
                <a:solidFill>
                  <a:srgbClr val="FFFFFF"/>
                </a:solidFill>
                <a:latin typeface="Calibri"/>
                <a:cs typeface="Calibri"/>
                <a:hlinkClick r:id="rId2" action="ppaction://hlinksldjump"/>
              </a:rPr>
              <a:t>:</a:t>
            </a:r>
            <a:r>
              <a:rPr sz="1268" spc="370" dirty="0">
                <a:solidFill>
                  <a:srgbClr val="FFFFFF"/>
                </a:solidFill>
                <a:latin typeface="Calibri"/>
                <a:cs typeface="Calibri"/>
                <a:hlinkClick r:id="rId2" action="ppaction://hlinksldjump"/>
              </a:rPr>
              <a:t> </a:t>
            </a:r>
            <a:r>
              <a:rPr sz="1268" spc="169" dirty="0">
                <a:solidFill>
                  <a:srgbClr val="FFFFFF"/>
                </a:solidFill>
                <a:latin typeface="Calibri"/>
                <a:cs typeface="Calibri"/>
                <a:hlinkClick r:id="rId2" action="ppaction://hlinksldjump"/>
              </a:rPr>
              <a:t>Lecture</a:t>
            </a:r>
            <a:r>
              <a:rPr sz="1268" spc="211" dirty="0">
                <a:solidFill>
                  <a:srgbClr val="FFFFFF"/>
                </a:solidFill>
                <a:latin typeface="Calibri"/>
                <a:cs typeface="Calibri"/>
                <a:hlinkClick r:id="rId2" action="ppaction://hlinksldjump"/>
              </a:rPr>
              <a:t> </a:t>
            </a:r>
            <a:r>
              <a:rPr sz="1268" spc="127" dirty="0">
                <a:solidFill>
                  <a:srgbClr val="FFFFFF"/>
                </a:solidFill>
                <a:latin typeface="Calibri"/>
                <a:cs typeface="Calibri"/>
                <a:hlinkClick r:id="rId2" action="ppaction://hlinksldjump"/>
              </a:rPr>
              <a:t>14</a:t>
            </a:r>
            <a:endParaRPr sz="1268">
              <a:latin typeface="Calibri"/>
              <a:cs typeface="Calibri"/>
            </a:endParaRPr>
          </a:p>
        </p:txBody>
      </p:sp>
      <p:sp>
        <p:nvSpPr>
          <p:cNvPr id="105" name="Rectangle 104"/>
          <p:cNvSpPr/>
          <p:nvPr/>
        </p:nvSpPr>
        <p:spPr>
          <a:xfrm>
            <a:off x="6808698" y="1752351"/>
            <a:ext cx="4834001" cy="829330"/>
          </a:xfrm>
          <a:prstGeom prst="rect">
            <a:avLst/>
          </a:prstGeom>
        </p:spPr>
        <p:txBody>
          <a:bodyPr wrap="square">
            <a:spAutoFit/>
          </a:bodyPr>
          <a:lstStyle/>
          <a:p>
            <a:pPr marL="26841" marR="10737">
              <a:lnSpc>
                <a:spcPct val="102600"/>
              </a:lnSpc>
            </a:pPr>
            <a:r>
              <a:rPr lang="en-US" sz="2325" spc="148" dirty="0">
                <a:latin typeface="Calibri"/>
                <a:cs typeface="Calibri"/>
              </a:rPr>
              <a:t>How do we account for dependence  between inputs ?</a:t>
            </a:r>
            <a:endParaRPr lang="en-IN" sz="2325" spc="148" dirty="0">
              <a:latin typeface="Calibri"/>
              <a:cs typeface="Calibri"/>
            </a:endParaRPr>
          </a:p>
        </p:txBody>
      </p:sp>
      <p:sp>
        <p:nvSpPr>
          <p:cNvPr id="106" name="Rectangle 105"/>
          <p:cNvSpPr/>
          <p:nvPr/>
        </p:nvSpPr>
        <p:spPr>
          <a:xfrm>
            <a:off x="8839807" y="5132319"/>
            <a:ext cx="6096000" cy="815608"/>
          </a:xfrm>
          <a:prstGeom prst="rect">
            <a:avLst/>
          </a:prstGeom>
        </p:spPr>
        <p:txBody>
          <a:bodyPr>
            <a:spAutoFit/>
          </a:bodyPr>
          <a:lstStyle/>
          <a:p>
            <a:pPr marL="38100">
              <a:spcBef>
                <a:spcPts val="434"/>
              </a:spcBef>
            </a:pPr>
            <a:r>
              <a:rPr lang="es-ES" i="1" spc="30" dirty="0">
                <a:latin typeface="Calibri"/>
                <a:cs typeface="Calibri"/>
              </a:rPr>
              <a:t>y</a:t>
            </a:r>
            <a:r>
              <a:rPr lang="es-ES" sz="1600" spc="44" baseline="-10416" dirty="0">
                <a:latin typeface="Calibri"/>
                <a:cs typeface="Calibri"/>
              </a:rPr>
              <a:t>1</a:t>
            </a:r>
            <a:r>
              <a:rPr lang="es-ES" sz="1600" spc="217" baseline="-10416" dirty="0">
                <a:latin typeface="Calibri"/>
                <a:cs typeface="Calibri"/>
              </a:rPr>
              <a:t> </a:t>
            </a:r>
            <a:r>
              <a:rPr lang="es-ES" spc="295" dirty="0">
                <a:latin typeface="Calibri"/>
                <a:cs typeface="Calibri"/>
              </a:rPr>
              <a:t>=</a:t>
            </a:r>
            <a:r>
              <a:rPr lang="es-ES" spc="35" dirty="0">
                <a:latin typeface="Calibri"/>
                <a:cs typeface="Calibri"/>
              </a:rPr>
              <a:t> </a:t>
            </a:r>
            <a:r>
              <a:rPr lang="es-ES" i="1" spc="105" dirty="0">
                <a:latin typeface="Calibri"/>
                <a:cs typeface="Calibri"/>
              </a:rPr>
              <a:t>f</a:t>
            </a:r>
            <a:r>
              <a:rPr lang="es-ES" sz="1600" spc="157" baseline="-10416" dirty="0">
                <a:latin typeface="Calibri"/>
                <a:cs typeface="Calibri"/>
              </a:rPr>
              <a:t>1</a:t>
            </a:r>
            <a:r>
              <a:rPr lang="es-ES" spc="105" dirty="0">
                <a:latin typeface="Calibri"/>
                <a:cs typeface="Calibri"/>
              </a:rPr>
              <a:t>(</a:t>
            </a:r>
            <a:r>
              <a:rPr lang="es-ES" i="1" spc="105" dirty="0">
                <a:latin typeface="Calibri"/>
                <a:cs typeface="Calibri"/>
              </a:rPr>
              <a:t>x</a:t>
            </a:r>
            <a:r>
              <a:rPr lang="es-ES" sz="1600" spc="157" baseline="-10416" dirty="0">
                <a:latin typeface="Calibri"/>
                <a:cs typeface="Calibri"/>
              </a:rPr>
              <a:t>1</a:t>
            </a:r>
            <a:r>
              <a:rPr lang="es-ES" spc="105" dirty="0">
                <a:latin typeface="Calibri"/>
                <a:cs typeface="Calibri"/>
              </a:rPr>
              <a:t>)</a:t>
            </a:r>
            <a:endParaRPr lang="es-ES" dirty="0">
              <a:latin typeface="Calibri"/>
              <a:cs typeface="Calibri"/>
            </a:endParaRPr>
          </a:p>
          <a:p>
            <a:pPr marL="38100">
              <a:spcBef>
                <a:spcPts val="334"/>
              </a:spcBef>
            </a:pPr>
            <a:r>
              <a:rPr lang="es-ES" i="1" spc="40" dirty="0">
                <a:latin typeface="Calibri"/>
                <a:cs typeface="Calibri"/>
              </a:rPr>
              <a:t>y</a:t>
            </a:r>
            <a:r>
              <a:rPr lang="es-ES" sz="1600" spc="22" baseline="-10416" dirty="0">
                <a:latin typeface="Calibri"/>
                <a:cs typeface="Calibri"/>
              </a:rPr>
              <a:t>2 </a:t>
            </a:r>
            <a:r>
              <a:rPr lang="es-ES" sz="1600" spc="-15" baseline="-10416" dirty="0">
                <a:latin typeface="Calibri"/>
                <a:cs typeface="Calibri"/>
              </a:rPr>
              <a:t> </a:t>
            </a:r>
            <a:r>
              <a:rPr lang="es-ES" spc="295" dirty="0">
                <a:latin typeface="Calibri"/>
                <a:cs typeface="Calibri"/>
              </a:rPr>
              <a:t>=</a:t>
            </a:r>
            <a:r>
              <a:rPr lang="es-ES" spc="55" dirty="0">
                <a:latin typeface="Calibri"/>
                <a:cs typeface="Calibri"/>
              </a:rPr>
              <a:t> </a:t>
            </a:r>
            <a:r>
              <a:rPr lang="es-ES" i="1" spc="195" dirty="0">
                <a:latin typeface="Calibri"/>
                <a:cs typeface="Calibri"/>
              </a:rPr>
              <a:t>f</a:t>
            </a:r>
            <a:r>
              <a:rPr lang="es-ES" sz="1600" spc="97" baseline="-10416" dirty="0">
                <a:latin typeface="Calibri"/>
                <a:cs typeface="Calibri"/>
              </a:rPr>
              <a:t>2</a:t>
            </a:r>
            <a:r>
              <a:rPr lang="es-ES" spc="85" dirty="0">
                <a:latin typeface="Calibri"/>
                <a:cs typeface="Calibri"/>
              </a:rPr>
              <a:t>(</a:t>
            </a:r>
            <a:r>
              <a:rPr lang="es-ES" i="1" spc="145" dirty="0">
                <a:latin typeface="Calibri"/>
                <a:cs typeface="Calibri"/>
              </a:rPr>
              <a:t>x</a:t>
            </a:r>
            <a:r>
              <a:rPr lang="es-ES" sz="1600" spc="97" baseline="-10416" dirty="0">
                <a:latin typeface="Calibri"/>
                <a:cs typeface="Calibri"/>
              </a:rPr>
              <a:t>1</a:t>
            </a:r>
            <a:r>
              <a:rPr lang="es-ES" i="1" spc="25" dirty="0">
                <a:latin typeface="Calibri"/>
                <a:cs typeface="Calibri"/>
              </a:rPr>
              <a:t>,</a:t>
            </a:r>
            <a:r>
              <a:rPr lang="es-ES" i="1" spc="-70" dirty="0">
                <a:latin typeface="Calibri"/>
                <a:cs typeface="Calibri"/>
              </a:rPr>
              <a:t> </a:t>
            </a:r>
            <a:r>
              <a:rPr lang="es-ES" i="1" spc="145" dirty="0">
                <a:latin typeface="Calibri"/>
                <a:cs typeface="Calibri"/>
              </a:rPr>
              <a:t>x</a:t>
            </a:r>
            <a:r>
              <a:rPr lang="es-ES" sz="1600" spc="97" baseline="-10416" dirty="0">
                <a:latin typeface="Calibri"/>
                <a:cs typeface="Calibri"/>
              </a:rPr>
              <a:t>2</a:t>
            </a:r>
            <a:r>
              <a:rPr lang="es-ES" spc="85" dirty="0">
                <a:latin typeface="Calibri"/>
                <a:cs typeface="Calibri"/>
              </a:rPr>
              <a:t>)</a:t>
            </a:r>
            <a:endParaRPr lang="es-ES" dirty="0">
              <a:latin typeface="Calibri"/>
              <a:cs typeface="Calibri"/>
            </a:endParaRPr>
          </a:p>
          <a:p>
            <a:pPr marL="38100">
              <a:spcBef>
                <a:spcPts val="330"/>
              </a:spcBef>
            </a:pPr>
            <a:r>
              <a:rPr lang="es-ES" i="1" spc="40" dirty="0">
                <a:latin typeface="Calibri"/>
                <a:cs typeface="Calibri"/>
              </a:rPr>
              <a:t>y</a:t>
            </a:r>
            <a:r>
              <a:rPr lang="es-ES" sz="1600" spc="22" baseline="-10416" dirty="0">
                <a:latin typeface="Calibri"/>
                <a:cs typeface="Calibri"/>
              </a:rPr>
              <a:t>3 </a:t>
            </a:r>
            <a:r>
              <a:rPr lang="es-ES" sz="1600" spc="-15" baseline="-10416" dirty="0">
                <a:latin typeface="Calibri"/>
                <a:cs typeface="Calibri"/>
              </a:rPr>
              <a:t> </a:t>
            </a:r>
            <a:r>
              <a:rPr lang="es-ES" spc="295" dirty="0">
                <a:latin typeface="Calibri"/>
                <a:cs typeface="Calibri"/>
              </a:rPr>
              <a:t>=</a:t>
            </a:r>
            <a:r>
              <a:rPr lang="es-ES" spc="55" dirty="0">
                <a:latin typeface="Calibri"/>
                <a:cs typeface="Calibri"/>
              </a:rPr>
              <a:t> </a:t>
            </a:r>
            <a:r>
              <a:rPr lang="es-ES" i="1" spc="195" dirty="0">
                <a:latin typeface="Calibri"/>
                <a:cs typeface="Calibri"/>
              </a:rPr>
              <a:t>f</a:t>
            </a:r>
            <a:r>
              <a:rPr lang="es-ES" sz="1600" spc="97" baseline="-10416" dirty="0">
                <a:latin typeface="Calibri"/>
                <a:cs typeface="Calibri"/>
              </a:rPr>
              <a:t>3</a:t>
            </a:r>
            <a:r>
              <a:rPr lang="es-ES" spc="85" dirty="0">
                <a:latin typeface="Calibri"/>
                <a:cs typeface="Calibri"/>
              </a:rPr>
              <a:t>(</a:t>
            </a:r>
            <a:r>
              <a:rPr lang="es-ES" i="1" spc="145" dirty="0">
                <a:latin typeface="Calibri"/>
                <a:cs typeface="Calibri"/>
              </a:rPr>
              <a:t>x</a:t>
            </a:r>
            <a:r>
              <a:rPr lang="es-ES" sz="1600" spc="97" baseline="-10416" dirty="0">
                <a:latin typeface="Calibri"/>
                <a:cs typeface="Calibri"/>
              </a:rPr>
              <a:t>1</a:t>
            </a:r>
            <a:r>
              <a:rPr lang="es-ES" i="1" spc="25" dirty="0">
                <a:latin typeface="Calibri"/>
                <a:cs typeface="Calibri"/>
              </a:rPr>
              <a:t>,</a:t>
            </a:r>
            <a:r>
              <a:rPr lang="es-ES" i="1" spc="-70" dirty="0">
                <a:latin typeface="Calibri"/>
                <a:cs typeface="Calibri"/>
              </a:rPr>
              <a:t> </a:t>
            </a:r>
            <a:r>
              <a:rPr lang="es-ES" i="1" spc="145" dirty="0">
                <a:latin typeface="Calibri"/>
                <a:cs typeface="Calibri"/>
              </a:rPr>
              <a:t>x</a:t>
            </a:r>
            <a:r>
              <a:rPr lang="es-ES" sz="1600" spc="97" baseline="-10416" dirty="0">
                <a:latin typeface="Calibri"/>
                <a:cs typeface="Calibri"/>
              </a:rPr>
              <a:t>2</a:t>
            </a:r>
            <a:r>
              <a:rPr lang="es-ES" i="1" spc="25" dirty="0">
                <a:latin typeface="Calibri"/>
                <a:cs typeface="Calibri"/>
              </a:rPr>
              <a:t>,</a:t>
            </a:r>
            <a:r>
              <a:rPr lang="es-ES" i="1" spc="-70" dirty="0">
                <a:latin typeface="Calibri"/>
                <a:cs typeface="Calibri"/>
              </a:rPr>
              <a:t> </a:t>
            </a:r>
            <a:r>
              <a:rPr lang="es-ES" i="1" spc="145" dirty="0">
                <a:latin typeface="Calibri"/>
                <a:cs typeface="Calibri"/>
              </a:rPr>
              <a:t>x</a:t>
            </a:r>
            <a:r>
              <a:rPr lang="es-ES" sz="1600" spc="97" baseline="-10416" dirty="0">
                <a:latin typeface="Calibri"/>
                <a:cs typeface="Calibri"/>
              </a:rPr>
              <a:t>3</a:t>
            </a:r>
            <a:r>
              <a:rPr lang="es-ES" spc="85" dirty="0">
                <a:latin typeface="Calibri"/>
                <a:cs typeface="Calibri"/>
              </a:rPr>
              <a:t>)</a:t>
            </a:r>
            <a:endParaRPr lang="es-ES" dirty="0">
              <a:latin typeface="Calibri"/>
              <a:cs typeface="Calibri"/>
            </a:endParaRPr>
          </a:p>
        </p:txBody>
      </p:sp>
    </p:spTree>
    <p:extLst>
      <p:ext uri="{BB962C8B-B14F-4D97-AF65-F5344CB8AC3E}">
        <p14:creationId xmlns:p14="http://schemas.microsoft.com/office/powerpoint/2010/main" val="334247309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494" y="3058733"/>
            <a:ext cx="240229" cy="620038"/>
            <a:chOff x="527329" y="1447234"/>
            <a:chExt cx="113664" cy="293370"/>
          </a:xfrm>
        </p:grpSpPr>
        <p:sp>
          <p:nvSpPr>
            <p:cNvPr id="3" name="object 3"/>
            <p:cNvSpPr/>
            <p:nvPr/>
          </p:nvSpPr>
          <p:spPr>
            <a:xfrm>
              <a:off x="529869"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4" name="object 4"/>
            <p:cNvSpPr/>
            <p:nvPr/>
          </p:nvSpPr>
          <p:spPr>
            <a:xfrm>
              <a:off x="529869"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5" name="object 5"/>
          <p:cNvSpPr txBox="1"/>
          <p:nvPr/>
        </p:nvSpPr>
        <p:spPr>
          <a:xfrm>
            <a:off x="1456610" y="3031008"/>
            <a:ext cx="287204" cy="318457"/>
          </a:xfrm>
          <a:prstGeom prst="rect">
            <a:avLst/>
          </a:prstGeom>
        </p:spPr>
        <p:txBody>
          <a:bodyPr vert="horz" wrap="square" lIns="0" tIns="25499" rIns="0" bIns="0" rtlCol="0">
            <a:spAutoFit/>
          </a:bodyPr>
          <a:lstStyle/>
          <a:p>
            <a:pPr marL="26841">
              <a:spcBef>
                <a:spcPts val="201"/>
              </a:spcBef>
            </a:pPr>
            <a:r>
              <a:rPr sz="1902" i="1" spc="137" dirty="0">
                <a:latin typeface="Calibri"/>
                <a:cs typeface="Calibri"/>
              </a:rPr>
              <a:t>W</a:t>
            </a:r>
            <a:endParaRPr sz="1902">
              <a:latin typeface="Calibri"/>
              <a:cs typeface="Calibri"/>
            </a:endParaRPr>
          </a:p>
        </p:txBody>
      </p:sp>
      <p:sp>
        <p:nvSpPr>
          <p:cNvPr id="6" name="object 6"/>
          <p:cNvSpPr txBox="1"/>
          <p:nvPr/>
        </p:nvSpPr>
        <p:spPr>
          <a:xfrm>
            <a:off x="1242341" y="2574490"/>
            <a:ext cx="750220" cy="318457"/>
          </a:xfrm>
          <a:prstGeom prst="rect">
            <a:avLst/>
          </a:prstGeom>
        </p:spPr>
        <p:txBody>
          <a:bodyPr vert="horz" wrap="square" lIns="0" tIns="25499" rIns="0" bIns="0" rtlCol="0">
            <a:spAutoFit/>
          </a:bodyPr>
          <a:lstStyle/>
          <a:p>
            <a:pPr marL="46973">
              <a:spcBef>
                <a:spcPts val="201"/>
              </a:spcBef>
            </a:pPr>
            <a:r>
              <a:rPr sz="1902" i="1" spc="53" dirty="0">
                <a:latin typeface="Calibri"/>
                <a:cs typeface="Calibri"/>
              </a:rPr>
              <a:t>V</a:t>
            </a:r>
            <a:endParaRPr sz="1902">
              <a:latin typeface="Calibri"/>
              <a:cs typeface="Calibri"/>
            </a:endParaRPr>
          </a:p>
        </p:txBody>
      </p:sp>
      <p:sp>
        <p:nvSpPr>
          <p:cNvPr id="7" name="object 7"/>
          <p:cNvSpPr txBox="1"/>
          <p:nvPr/>
        </p:nvSpPr>
        <p:spPr>
          <a:xfrm>
            <a:off x="1242341" y="3791859"/>
            <a:ext cx="750220" cy="318457"/>
          </a:xfrm>
          <a:prstGeom prst="rect">
            <a:avLst/>
          </a:prstGeom>
        </p:spPr>
        <p:txBody>
          <a:bodyPr vert="horz" wrap="square" lIns="0" tIns="25499" rIns="0" bIns="0" rtlCol="0">
            <a:spAutoFit/>
          </a:bodyPr>
          <a:lstStyle/>
          <a:p>
            <a:pPr marL="49657">
              <a:spcBef>
                <a:spcPts val="201"/>
              </a:spcBef>
            </a:pPr>
            <a:r>
              <a:rPr sz="1902" i="1" spc="95" dirty="0">
                <a:latin typeface="Calibri"/>
                <a:cs typeface="Calibri"/>
              </a:rPr>
              <a:t>U</a:t>
            </a:r>
            <a:endParaRPr sz="1902">
              <a:latin typeface="Calibri"/>
              <a:cs typeface="Calibri"/>
            </a:endParaRPr>
          </a:p>
        </p:txBody>
      </p:sp>
      <p:grpSp>
        <p:nvGrpSpPr>
          <p:cNvPr id="8" name="object 8"/>
          <p:cNvGrpSpPr/>
          <p:nvPr/>
        </p:nvGrpSpPr>
        <p:grpSpPr>
          <a:xfrm>
            <a:off x="1117494" y="4276127"/>
            <a:ext cx="240229" cy="468384"/>
            <a:chOff x="527329" y="2023241"/>
            <a:chExt cx="113664" cy="221615"/>
          </a:xfrm>
        </p:grpSpPr>
        <p:sp>
          <p:nvSpPr>
            <p:cNvPr id="9" name="object 9"/>
            <p:cNvSpPr/>
            <p:nvPr/>
          </p:nvSpPr>
          <p:spPr>
            <a:xfrm>
              <a:off x="529869"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10" name="object 10"/>
            <p:cNvSpPr/>
            <p:nvPr/>
          </p:nvSpPr>
          <p:spPr>
            <a:xfrm>
              <a:off x="529869"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11" name="object 11"/>
          <p:cNvSpPr txBox="1"/>
          <p:nvPr/>
        </p:nvSpPr>
        <p:spPr>
          <a:xfrm>
            <a:off x="1048296"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1</a:t>
            </a:r>
            <a:endParaRPr sz="1585" baseline="-11111">
              <a:latin typeface="Calibri"/>
              <a:cs typeface="Calibri"/>
            </a:endParaRPr>
          </a:p>
        </p:txBody>
      </p:sp>
      <p:grpSp>
        <p:nvGrpSpPr>
          <p:cNvPr id="12" name="object 12"/>
          <p:cNvGrpSpPr/>
          <p:nvPr/>
        </p:nvGrpSpPr>
        <p:grpSpPr>
          <a:xfrm>
            <a:off x="1117494" y="1689164"/>
            <a:ext cx="240229" cy="2592888"/>
            <a:chOff x="527329" y="799225"/>
            <a:chExt cx="113664" cy="1226820"/>
          </a:xfrm>
        </p:grpSpPr>
        <p:sp>
          <p:nvSpPr>
            <p:cNvPr id="13" name="object 13"/>
            <p:cNvSpPr/>
            <p:nvPr/>
          </p:nvSpPr>
          <p:spPr>
            <a:xfrm>
              <a:off x="583869"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14" name="object 14"/>
            <p:cNvSpPr/>
            <p:nvPr/>
          </p:nvSpPr>
          <p:spPr>
            <a:xfrm>
              <a:off x="553503"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15" name="object 15"/>
            <p:cNvSpPr/>
            <p:nvPr/>
          </p:nvSpPr>
          <p:spPr>
            <a:xfrm>
              <a:off x="529869"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16" name="object 16"/>
            <p:cNvSpPr/>
            <p:nvPr/>
          </p:nvSpPr>
          <p:spPr>
            <a:xfrm>
              <a:off x="529869"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17" name="object 17"/>
          <p:cNvSpPr txBox="1"/>
          <p:nvPr/>
        </p:nvSpPr>
        <p:spPr>
          <a:xfrm>
            <a:off x="1053503"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1</a:t>
            </a:r>
            <a:endParaRPr sz="1585" baseline="-11111">
              <a:latin typeface="Calibri"/>
              <a:cs typeface="Calibri"/>
            </a:endParaRPr>
          </a:p>
        </p:txBody>
      </p:sp>
      <p:grpSp>
        <p:nvGrpSpPr>
          <p:cNvPr id="18" name="object 18"/>
          <p:cNvGrpSpPr/>
          <p:nvPr/>
        </p:nvGrpSpPr>
        <p:grpSpPr>
          <a:xfrm>
            <a:off x="1167444" y="2308559"/>
            <a:ext cx="950189" cy="2435865"/>
            <a:chOff x="550963" y="1092290"/>
            <a:chExt cx="449580" cy="1152525"/>
          </a:xfrm>
        </p:grpSpPr>
        <p:sp>
          <p:nvSpPr>
            <p:cNvPr id="19" name="object 19"/>
            <p:cNvSpPr/>
            <p:nvPr/>
          </p:nvSpPr>
          <p:spPr>
            <a:xfrm>
              <a:off x="583869"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20" name="object 20"/>
            <p:cNvSpPr/>
            <p:nvPr/>
          </p:nvSpPr>
          <p:spPr>
            <a:xfrm>
              <a:off x="553503" y="109483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1" name="object 21"/>
            <p:cNvSpPr/>
            <p:nvPr/>
          </p:nvSpPr>
          <p:spPr>
            <a:xfrm>
              <a:off x="889873"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2" name="object 22"/>
            <p:cNvSpPr/>
            <p:nvPr/>
          </p:nvSpPr>
          <p:spPr>
            <a:xfrm>
              <a:off x="889873"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3" name="object 23"/>
            <p:cNvSpPr/>
            <p:nvPr/>
          </p:nvSpPr>
          <p:spPr>
            <a:xfrm>
              <a:off x="889873"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4" name="object 24"/>
            <p:cNvSpPr/>
            <p:nvPr/>
          </p:nvSpPr>
          <p:spPr>
            <a:xfrm>
              <a:off x="889873"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25" name="object 25"/>
          <p:cNvSpPr txBox="1"/>
          <p:nvPr/>
        </p:nvSpPr>
        <p:spPr>
          <a:xfrm>
            <a:off x="1809146"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2</a:t>
            </a:r>
            <a:endParaRPr sz="1585" baseline="-11111">
              <a:latin typeface="Calibri"/>
              <a:cs typeface="Calibri"/>
            </a:endParaRPr>
          </a:p>
        </p:txBody>
      </p:sp>
      <p:grpSp>
        <p:nvGrpSpPr>
          <p:cNvPr id="26" name="object 26"/>
          <p:cNvGrpSpPr/>
          <p:nvPr/>
        </p:nvGrpSpPr>
        <p:grpSpPr>
          <a:xfrm>
            <a:off x="1878363" y="1689164"/>
            <a:ext cx="240229" cy="2592888"/>
            <a:chOff x="887333" y="799225"/>
            <a:chExt cx="113664" cy="1226820"/>
          </a:xfrm>
        </p:grpSpPr>
        <p:sp>
          <p:nvSpPr>
            <p:cNvPr id="27" name="object 27"/>
            <p:cNvSpPr/>
            <p:nvPr/>
          </p:nvSpPr>
          <p:spPr>
            <a:xfrm>
              <a:off x="943874"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28" name="object 28"/>
            <p:cNvSpPr/>
            <p:nvPr/>
          </p:nvSpPr>
          <p:spPr>
            <a:xfrm>
              <a:off x="913507"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9" name="object 29"/>
            <p:cNvSpPr/>
            <p:nvPr/>
          </p:nvSpPr>
          <p:spPr>
            <a:xfrm>
              <a:off x="889873"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30" name="object 30"/>
            <p:cNvSpPr/>
            <p:nvPr/>
          </p:nvSpPr>
          <p:spPr>
            <a:xfrm>
              <a:off x="889873"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1" name="object 31"/>
          <p:cNvSpPr txBox="1"/>
          <p:nvPr/>
        </p:nvSpPr>
        <p:spPr>
          <a:xfrm>
            <a:off x="1814351"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2</a:t>
            </a:r>
            <a:endParaRPr sz="1585" baseline="-11111">
              <a:latin typeface="Calibri"/>
              <a:cs typeface="Calibri"/>
            </a:endParaRPr>
          </a:p>
        </p:txBody>
      </p:sp>
      <p:sp>
        <p:nvSpPr>
          <p:cNvPr id="32" name="object 32"/>
          <p:cNvSpPr txBox="1"/>
          <p:nvPr/>
        </p:nvSpPr>
        <p:spPr>
          <a:xfrm>
            <a:off x="2217485" y="3031008"/>
            <a:ext cx="287204" cy="318457"/>
          </a:xfrm>
          <a:prstGeom prst="rect">
            <a:avLst/>
          </a:prstGeom>
        </p:spPr>
        <p:txBody>
          <a:bodyPr vert="horz" wrap="square" lIns="0" tIns="25499" rIns="0" bIns="0" rtlCol="0">
            <a:spAutoFit/>
          </a:bodyPr>
          <a:lstStyle/>
          <a:p>
            <a:pPr marL="26841">
              <a:spcBef>
                <a:spcPts val="201"/>
              </a:spcBef>
            </a:pPr>
            <a:r>
              <a:rPr sz="1902" i="1" spc="137" dirty="0">
                <a:latin typeface="Calibri"/>
                <a:cs typeface="Calibri"/>
              </a:rPr>
              <a:t>W</a:t>
            </a:r>
            <a:endParaRPr sz="1902">
              <a:latin typeface="Calibri"/>
              <a:cs typeface="Calibri"/>
            </a:endParaRPr>
          </a:p>
        </p:txBody>
      </p:sp>
      <p:sp>
        <p:nvSpPr>
          <p:cNvPr id="33" name="object 33"/>
          <p:cNvSpPr txBox="1"/>
          <p:nvPr/>
        </p:nvSpPr>
        <p:spPr>
          <a:xfrm>
            <a:off x="2003211" y="2574490"/>
            <a:ext cx="750220" cy="318457"/>
          </a:xfrm>
          <a:prstGeom prst="rect">
            <a:avLst/>
          </a:prstGeom>
        </p:spPr>
        <p:txBody>
          <a:bodyPr vert="horz" wrap="square" lIns="0" tIns="25499" rIns="0" bIns="0" rtlCol="0">
            <a:spAutoFit/>
          </a:bodyPr>
          <a:lstStyle/>
          <a:p>
            <a:pPr marL="46973">
              <a:spcBef>
                <a:spcPts val="201"/>
              </a:spcBef>
            </a:pPr>
            <a:r>
              <a:rPr sz="1902" i="1" spc="53" dirty="0">
                <a:latin typeface="Calibri"/>
                <a:cs typeface="Calibri"/>
              </a:rPr>
              <a:t>V</a:t>
            </a:r>
            <a:endParaRPr sz="1902">
              <a:latin typeface="Calibri"/>
              <a:cs typeface="Calibri"/>
            </a:endParaRPr>
          </a:p>
        </p:txBody>
      </p:sp>
      <p:sp>
        <p:nvSpPr>
          <p:cNvPr id="34" name="object 34"/>
          <p:cNvSpPr txBox="1"/>
          <p:nvPr/>
        </p:nvSpPr>
        <p:spPr>
          <a:xfrm>
            <a:off x="2003211" y="3791859"/>
            <a:ext cx="750220" cy="318457"/>
          </a:xfrm>
          <a:prstGeom prst="rect">
            <a:avLst/>
          </a:prstGeom>
        </p:spPr>
        <p:txBody>
          <a:bodyPr vert="horz" wrap="square" lIns="0" tIns="25499" rIns="0" bIns="0" rtlCol="0">
            <a:spAutoFit/>
          </a:bodyPr>
          <a:lstStyle/>
          <a:p>
            <a:pPr marL="49657">
              <a:spcBef>
                <a:spcPts val="201"/>
              </a:spcBef>
            </a:pPr>
            <a:r>
              <a:rPr sz="1902" i="1" spc="95" dirty="0">
                <a:latin typeface="Calibri"/>
                <a:cs typeface="Calibri"/>
              </a:rPr>
              <a:t>U</a:t>
            </a:r>
            <a:endParaRPr sz="1902">
              <a:latin typeface="Calibri"/>
              <a:cs typeface="Calibri"/>
            </a:endParaRPr>
          </a:p>
        </p:txBody>
      </p:sp>
      <p:grpSp>
        <p:nvGrpSpPr>
          <p:cNvPr id="35" name="object 35"/>
          <p:cNvGrpSpPr/>
          <p:nvPr/>
        </p:nvGrpSpPr>
        <p:grpSpPr>
          <a:xfrm>
            <a:off x="1928314" y="2308559"/>
            <a:ext cx="950189" cy="2435865"/>
            <a:chOff x="910967" y="1092290"/>
            <a:chExt cx="449580" cy="1152525"/>
          </a:xfrm>
        </p:grpSpPr>
        <p:sp>
          <p:nvSpPr>
            <p:cNvPr id="36" name="object 36"/>
            <p:cNvSpPr/>
            <p:nvPr/>
          </p:nvSpPr>
          <p:spPr>
            <a:xfrm>
              <a:off x="943874"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7" name="object 37"/>
            <p:cNvSpPr/>
            <p:nvPr/>
          </p:nvSpPr>
          <p:spPr>
            <a:xfrm>
              <a:off x="913507" y="109483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38" name="object 38"/>
            <p:cNvSpPr/>
            <p:nvPr/>
          </p:nvSpPr>
          <p:spPr>
            <a:xfrm>
              <a:off x="1249878"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9" name="object 39"/>
            <p:cNvSpPr/>
            <p:nvPr/>
          </p:nvSpPr>
          <p:spPr>
            <a:xfrm>
              <a:off x="1249878"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40" name="object 40"/>
            <p:cNvSpPr/>
            <p:nvPr/>
          </p:nvSpPr>
          <p:spPr>
            <a:xfrm>
              <a:off x="1249878"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41" name="object 41"/>
            <p:cNvSpPr/>
            <p:nvPr/>
          </p:nvSpPr>
          <p:spPr>
            <a:xfrm>
              <a:off x="1249878"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42" name="object 42"/>
          <p:cNvSpPr txBox="1"/>
          <p:nvPr/>
        </p:nvSpPr>
        <p:spPr>
          <a:xfrm>
            <a:off x="2570020"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3</a:t>
            </a:r>
            <a:endParaRPr sz="1585" baseline="-11111">
              <a:latin typeface="Calibri"/>
              <a:cs typeface="Calibri"/>
            </a:endParaRPr>
          </a:p>
        </p:txBody>
      </p:sp>
      <p:grpSp>
        <p:nvGrpSpPr>
          <p:cNvPr id="43" name="object 43"/>
          <p:cNvGrpSpPr/>
          <p:nvPr/>
        </p:nvGrpSpPr>
        <p:grpSpPr>
          <a:xfrm>
            <a:off x="2639235" y="1689164"/>
            <a:ext cx="240229" cy="2592888"/>
            <a:chOff x="1247338" y="799225"/>
            <a:chExt cx="113664" cy="1226820"/>
          </a:xfrm>
        </p:grpSpPr>
        <p:sp>
          <p:nvSpPr>
            <p:cNvPr id="44" name="object 44"/>
            <p:cNvSpPr/>
            <p:nvPr/>
          </p:nvSpPr>
          <p:spPr>
            <a:xfrm>
              <a:off x="1303878"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45" name="object 45"/>
            <p:cNvSpPr/>
            <p:nvPr/>
          </p:nvSpPr>
          <p:spPr>
            <a:xfrm>
              <a:off x="1273512"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6" name="object 46"/>
            <p:cNvSpPr/>
            <p:nvPr/>
          </p:nvSpPr>
          <p:spPr>
            <a:xfrm>
              <a:off x="1249878"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47" name="object 47"/>
            <p:cNvSpPr/>
            <p:nvPr/>
          </p:nvSpPr>
          <p:spPr>
            <a:xfrm>
              <a:off x="1249878"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48" name="object 48"/>
          <p:cNvSpPr txBox="1"/>
          <p:nvPr/>
        </p:nvSpPr>
        <p:spPr>
          <a:xfrm>
            <a:off x="2575227"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3</a:t>
            </a:r>
            <a:endParaRPr sz="1585" baseline="-11111">
              <a:latin typeface="Calibri"/>
              <a:cs typeface="Calibri"/>
            </a:endParaRPr>
          </a:p>
        </p:txBody>
      </p:sp>
      <p:sp>
        <p:nvSpPr>
          <p:cNvPr id="49" name="object 49"/>
          <p:cNvSpPr txBox="1"/>
          <p:nvPr/>
        </p:nvSpPr>
        <p:spPr>
          <a:xfrm>
            <a:off x="2978334" y="3031008"/>
            <a:ext cx="287204" cy="318457"/>
          </a:xfrm>
          <a:prstGeom prst="rect">
            <a:avLst/>
          </a:prstGeom>
        </p:spPr>
        <p:txBody>
          <a:bodyPr vert="horz" wrap="square" lIns="0" tIns="25499" rIns="0" bIns="0" rtlCol="0">
            <a:spAutoFit/>
          </a:bodyPr>
          <a:lstStyle/>
          <a:p>
            <a:pPr marL="26841">
              <a:spcBef>
                <a:spcPts val="201"/>
              </a:spcBef>
            </a:pPr>
            <a:r>
              <a:rPr sz="1902" i="1" spc="137" dirty="0">
                <a:latin typeface="Calibri"/>
                <a:cs typeface="Calibri"/>
              </a:rPr>
              <a:t>W</a:t>
            </a:r>
            <a:endParaRPr sz="1902">
              <a:latin typeface="Calibri"/>
              <a:cs typeface="Calibri"/>
            </a:endParaRPr>
          </a:p>
        </p:txBody>
      </p:sp>
      <p:sp>
        <p:nvSpPr>
          <p:cNvPr id="50" name="object 50"/>
          <p:cNvSpPr txBox="1"/>
          <p:nvPr/>
        </p:nvSpPr>
        <p:spPr>
          <a:xfrm>
            <a:off x="2764082" y="2574490"/>
            <a:ext cx="750220" cy="318457"/>
          </a:xfrm>
          <a:prstGeom prst="rect">
            <a:avLst/>
          </a:prstGeom>
        </p:spPr>
        <p:txBody>
          <a:bodyPr vert="horz" wrap="square" lIns="0" tIns="25499" rIns="0" bIns="0" rtlCol="0">
            <a:spAutoFit/>
          </a:bodyPr>
          <a:lstStyle/>
          <a:p>
            <a:pPr marL="46973">
              <a:spcBef>
                <a:spcPts val="201"/>
              </a:spcBef>
            </a:pPr>
            <a:r>
              <a:rPr sz="1902" i="1" spc="53" dirty="0">
                <a:latin typeface="Calibri"/>
                <a:cs typeface="Calibri"/>
              </a:rPr>
              <a:t>V</a:t>
            </a:r>
            <a:endParaRPr sz="1902">
              <a:latin typeface="Calibri"/>
              <a:cs typeface="Calibri"/>
            </a:endParaRPr>
          </a:p>
        </p:txBody>
      </p:sp>
      <p:sp>
        <p:nvSpPr>
          <p:cNvPr id="51" name="object 51"/>
          <p:cNvSpPr txBox="1"/>
          <p:nvPr/>
        </p:nvSpPr>
        <p:spPr>
          <a:xfrm>
            <a:off x="2764082" y="3791859"/>
            <a:ext cx="750220" cy="318457"/>
          </a:xfrm>
          <a:prstGeom prst="rect">
            <a:avLst/>
          </a:prstGeom>
        </p:spPr>
        <p:txBody>
          <a:bodyPr vert="horz" wrap="square" lIns="0" tIns="25499" rIns="0" bIns="0" rtlCol="0">
            <a:spAutoFit/>
          </a:bodyPr>
          <a:lstStyle/>
          <a:p>
            <a:pPr marL="49657">
              <a:spcBef>
                <a:spcPts val="201"/>
              </a:spcBef>
            </a:pPr>
            <a:r>
              <a:rPr sz="1902" i="1" spc="95" dirty="0">
                <a:latin typeface="Calibri"/>
                <a:cs typeface="Calibri"/>
              </a:rPr>
              <a:t>U</a:t>
            </a:r>
            <a:endParaRPr sz="1902">
              <a:latin typeface="Calibri"/>
              <a:cs typeface="Calibri"/>
            </a:endParaRPr>
          </a:p>
        </p:txBody>
      </p:sp>
      <p:grpSp>
        <p:nvGrpSpPr>
          <p:cNvPr id="52" name="object 52"/>
          <p:cNvGrpSpPr/>
          <p:nvPr/>
        </p:nvGrpSpPr>
        <p:grpSpPr>
          <a:xfrm>
            <a:off x="2689185" y="2308559"/>
            <a:ext cx="950189" cy="2435865"/>
            <a:chOff x="1270972" y="1092290"/>
            <a:chExt cx="449580" cy="1152525"/>
          </a:xfrm>
        </p:grpSpPr>
        <p:sp>
          <p:nvSpPr>
            <p:cNvPr id="53" name="object 53"/>
            <p:cNvSpPr/>
            <p:nvPr/>
          </p:nvSpPr>
          <p:spPr>
            <a:xfrm>
              <a:off x="1303878"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54" name="object 54"/>
            <p:cNvSpPr/>
            <p:nvPr/>
          </p:nvSpPr>
          <p:spPr>
            <a:xfrm>
              <a:off x="1273512" y="109483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55" name="object 55"/>
            <p:cNvSpPr/>
            <p:nvPr/>
          </p:nvSpPr>
          <p:spPr>
            <a:xfrm>
              <a:off x="1609882" y="1449774"/>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6" name="object 56"/>
            <p:cNvSpPr/>
            <p:nvPr/>
          </p:nvSpPr>
          <p:spPr>
            <a:xfrm>
              <a:off x="1609882" y="1449774"/>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7" name="object 57"/>
            <p:cNvSpPr/>
            <p:nvPr/>
          </p:nvSpPr>
          <p:spPr>
            <a:xfrm>
              <a:off x="1609882" y="2025781"/>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8" name="object 58"/>
            <p:cNvSpPr/>
            <p:nvPr/>
          </p:nvSpPr>
          <p:spPr>
            <a:xfrm>
              <a:off x="1609882" y="2025781"/>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9" name="object 59"/>
          <p:cNvSpPr txBox="1"/>
          <p:nvPr/>
        </p:nvSpPr>
        <p:spPr>
          <a:xfrm>
            <a:off x="3330870"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4</a:t>
            </a:r>
            <a:endParaRPr sz="1585" baseline="-11111">
              <a:latin typeface="Calibri"/>
              <a:cs typeface="Calibri"/>
            </a:endParaRPr>
          </a:p>
        </p:txBody>
      </p:sp>
      <p:grpSp>
        <p:nvGrpSpPr>
          <p:cNvPr id="60" name="object 60"/>
          <p:cNvGrpSpPr/>
          <p:nvPr/>
        </p:nvGrpSpPr>
        <p:grpSpPr>
          <a:xfrm>
            <a:off x="3400105" y="1689164"/>
            <a:ext cx="240229" cy="2592888"/>
            <a:chOff x="1607342" y="799225"/>
            <a:chExt cx="113664" cy="1226820"/>
          </a:xfrm>
        </p:grpSpPr>
        <p:sp>
          <p:nvSpPr>
            <p:cNvPr id="61" name="object 61"/>
            <p:cNvSpPr/>
            <p:nvPr/>
          </p:nvSpPr>
          <p:spPr>
            <a:xfrm>
              <a:off x="1663883"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62" name="object 62"/>
            <p:cNvSpPr/>
            <p:nvPr/>
          </p:nvSpPr>
          <p:spPr>
            <a:xfrm>
              <a:off x="1633516" y="1742838"/>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63" name="object 63"/>
            <p:cNvSpPr/>
            <p:nvPr/>
          </p:nvSpPr>
          <p:spPr>
            <a:xfrm>
              <a:off x="1609882" y="801765"/>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4" name="object 64"/>
            <p:cNvSpPr/>
            <p:nvPr/>
          </p:nvSpPr>
          <p:spPr>
            <a:xfrm>
              <a:off x="1609882" y="801765"/>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65" name="object 65"/>
          <p:cNvSpPr txBox="1"/>
          <p:nvPr/>
        </p:nvSpPr>
        <p:spPr>
          <a:xfrm>
            <a:off x="3336076"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4</a:t>
            </a:r>
            <a:endParaRPr sz="1585" baseline="-11111">
              <a:latin typeface="Calibri"/>
              <a:cs typeface="Calibri"/>
            </a:endParaRPr>
          </a:p>
        </p:txBody>
      </p:sp>
      <p:sp>
        <p:nvSpPr>
          <p:cNvPr id="66" name="object 66"/>
          <p:cNvSpPr txBox="1"/>
          <p:nvPr/>
        </p:nvSpPr>
        <p:spPr>
          <a:xfrm>
            <a:off x="3545279"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67" name="object 67"/>
          <p:cNvSpPr txBox="1"/>
          <p:nvPr/>
        </p:nvSpPr>
        <p:spPr>
          <a:xfrm>
            <a:off x="3547775"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68" name="object 68"/>
          <p:cNvGrpSpPr/>
          <p:nvPr/>
        </p:nvGrpSpPr>
        <p:grpSpPr>
          <a:xfrm>
            <a:off x="3450055" y="2308559"/>
            <a:ext cx="139576" cy="755588"/>
            <a:chOff x="1630976" y="1092290"/>
            <a:chExt cx="66040" cy="357505"/>
          </a:xfrm>
        </p:grpSpPr>
        <p:sp>
          <p:nvSpPr>
            <p:cNvPr id="69" name="object 69"/>
            <p:cNvSpPr/>
            <p:nvPr/>
          </p:nvSpPr>
          <p:spPr>
            <a:xfrm>
              <a:off x="1663883"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70" name="object 70"/>
            <p:cNvSpPr/>
            <p:nvPr/>
          </p:nvSpPr>
          <p:spPr>
            <a:xfrm>
              <a:off x="1633516" y="1094830"/>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71" name="object 71"/>
          <p:cNvGrpSpPr/>
          <p:nvPr/>
        </p:nvGrpSpPr>
        <p:grpSpPr>
          <a:xfrm>
            <a:off x="4921846" y="1689165"/>
            <a:ext cx="240229" cy="3054561"/>
            <a:chOff x="2327351" y="799225"/>
            <a:chExt cx="113664" cy="1445260"/>
          </a:xfrm>
        </p:grpSpPr>
        <p:sp>
          <p:nvSpPr>
            <p:cNvPr id="72" name="object 72"/>
            <p:cNvSpPr/>
            <p:nvPr/>
          </p:nvSpPr>
          <p:spPr>
            <a:xfrm>
              <a:off x="2329891" y="1449774"/>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73" name="object 73"/>
            <p:cNvSpPr/>
            <p:nvPr/>
          </p:nvSpPr>
          <p:spPr>
            <a:xfrm>
              <a:off x="2329891" y="1449774"/>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74" name="object 74"/>
            <p:cNvSpPr/>
            <p:nvPr/>
          </p:nvSpPr>
          <p:spPr>
            <a:xfrm>
              <a:off x="2329891" y="2025781"/>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75" name="object 75"/>
            <p:cNvSpPr/>
            <p:nvPr/>
          </p:nvSpPr>
          <p:spPr>
            <a:xfrm>
              <a:off x="2329891" y="1745369"/>
              <a:ext cx="108585" cy="496570"/>
            </a:xfrm>
            <a:custGeom>
              <a:avLst/>
              <a:gdLst/>
              <a:ahLst/>
              <a:cxnLst/>
              <a:rect l="l" t="t" r="r" b="b"/>
              <a:pathLst>
                <a:path w="108585" h="496569">
                  <a:moveTo>
                    <a:pt x="0" y="496414"/>
                  </a:moveTo>
                  <a:lnTo>
                    <a:pt x="108000" y="496414"/>
                  </a:lnTo>
                  <a:lnTo>
                    <a:pt x="108000" y="280412"/>
                  </a:lnTo>
                  <a:lnTo>
                    <a:pt x="0" y="280412"/>
                  </a:lnTo>
                  <a:lnTo>
                    <a:pt x="0" y="496414"/>
                  </a:lnTo>
                  <a:close/>
                </a:path>
                <a:path w="108585"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76" name="object 76"/>
            <p:cNvSpPr/>
            <p:nvPr/>
          </p:nvSpPr>
          <p:spPr>
            <a:xfrm>
              <a:off x="2353525" y="1742838"/>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7" name="object 77"/>
            <p:cNvSpPr/>
            <p:nvPr/>
          </p:nvSpPr>
          <p:spPr>
            <a:xfrm>
              <a:off x="2329891" y="801765"/>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78" name="object 78"/>
            <p:cNvSpPr/>
            <p:nvPr/>
          </p:nvSpPr>
          <p:spPr>
            <a:xfrm>
              <a:off x="2329891" y="801765"/>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79" name="object 79"/>
          <p:cNvSpPr txBox="1"/>
          <p:nvPr/>
        </p:nvSpPr>
        <p:spPr>
          <a:xfrm>
            <a:off x="4839199" y="4750792"/>
            <a:ext cx="391886" cy="220866"/>
          </a:xfrm>
          <a:prstGeom prst="rect">
            <a:avLst/>
          </a:prstGeom>
        </p:spPr>
        <p:txBody>
          <a:bodyPr vert="horz" wrap="square" lIns="0" tIns="25499" rIns="0" bIns="0" rtlCol="0">
            <a:spAutoFit/>
          </a:bodyPr>
          <a:lstStyle/>
          <a:p>
            <a:pPr marL="80524">
              <a:spcBef>
                <a:spcPts val="201"/>
              </a:spcBef>
            </a:pPr>
            <a:r>
              <a:rPr sz="1902" i="1" spc="522" baseline="9259" dirty="0">
                <a:latin typeface="Calibri"/>
                <a:cs typeface="Calibri"/>
              </a:rPr>
              <a:t>x</a:t>
            </a:r>
            <a:r>
              <a:rPr sz="1057" i="1" spc="349" dirty="0">
                <a:latin typeface="Calibri"/>
                <a:cs typeface="Calibri"/>
              </a:rPr>
              <a:t>n</a:t>
            </a:r>
            <a:endParaRPr sz="1057">
              <a:latin typeface="Calibri"/>
              <a:cs typeface="Calibri"/>
            </a:endParaRPr>
          </a:p>
        </p:txBody>
      </p:sp>
      <p:sp>
        <p:nvSpPr>
          <p:cNvPr id="80" name="object 80"/>
          <p:cNvSpPr txBox="1"/>
          <p:nvPr/>
        </p:nvSpPr>
        <p:spPr>
          <a:xfrm>
            <a:off x="4844407" y="1476856"/>
            <a:ext cx="381149" cy="220866"/>
          </a:xfrm>
          <a:prstGeom prst="rect">
            <a:avLst/>
          </a:prstGeom>
        </p:spPr>
        <p:txBody>
          <a:bodyPr vert="horz" wrap="square" lIns="0" tIns="25499" rIns="0" bIns="0" rtlCol="0">
            <a:spAutoFit/>
          </a:bodyPr>
          <a:lstStyle/>
          <a:p>
            <a:pPr marL="80524">
              <a:spcBef>
                <a:spcPts val="201"/>
              </a:spcBef>
            </a:pPr>
            <a:r>
              <a:rPr sz="1902" i="1" spc="459" baseline="9259" dirty="0">
                <a:latin typeface="Calibri"/>
                <a:cs typeface="Calibri"/>
              </a:rPr>
              <a:t>y</a:t>
            </a:r>
            <a:r>
              <a:rPr sz="1057" i="1" spc="306" dirty="0">
                <a:latin typeface="Calibri"/>
                <a:cs typeface="Calibri"/>
              </a:rPr>
              <a:t>n</a:t>
            </a:r>
            <a:endParaRPr sz="1057">
              <a:latin typeface="Calibri"/>
              <a:cs typeface="Calibri"/>
            </a:endParaRPr>
          </a:p>
        </p:txBody>
      </p:sp>
      <p:sp>
        <p:nvSpPr>
          <p:cNvPr id="81" name="object 81"/>
          <p:cNvSpPr txBox="1"/>
          <p:nvPr/>
        </p:nvSpPr>
        <p:spPr>
          <a:xfrm>
            <a:off x="5120848" y="3089880"/>
            <a:ext cx="436174" cy="382183"/>
          </a:xfrm>
          <a:prstGeom prst="rect">
            <a:avLst/>
          </a:prstGeom>
        </p:spPr>
        <p:txBody>
          <a:bodyPr vert="horz" wrap="square" lIns="0" tIns="24157" rIns="0" bIns="0" rtlCol="0">
            <a:spAutoFit/>
          </a:bodyPr>
          <a:lstStyle/>
          <a:p>
            <a:pPr marL="80524">
              <a:spcBef>
                <a:spcPts val="190"/>
              </a:spcBef>
            </a:pPr>
            <a:r>
              <a:rPr sz="2325" i="1" spc="190" dirty="0">
                <a:latin typeface="Calibri"/>
                <a:cs typeface="Calibri"/>
              </a:rPr>
              <a:t>s</a:t>
            </a:r>
            <a:r>
              <a:rPr sz="2536" i="1" spc="285" baseline="-10416" dirty="0">
                <a:latin typeface="Calibri"/>
                <a:cs typeface="Calibri"/>
              </a:rPr>
              <a:t>n</a:t>
            </a:r>
            <a:endParaRPr sz="2536" baseline="-10416">
              <a:latin typeface="Calibri"/>
              <a:cs typeface="Calibri"/>
            </a:endParaRPr>
          </a:p>
        </p:txBody>
      </p:sp>
      <p:sp>
        <p:nvSpPr>
          <p:cNvPr id="82" name="object 82"/>
          <p:cNvSpPr txBox="1"/>
          <p:nvPr/>
        </p:nvSpPr>
        <p:spPr>
          <a:xfrm>
            <a:off x="3685528" y="3064248"/>
            <a:ext cx="1155526" cy="382183"/>
          </a:xfrm>
          <a:prstGeom prst="rect">
            <a:avLst/>
          </a:prstGeom>
        </p:spPr>
        <p:txBody>
          <a:bodyPr vert="horz" wrap="square" lIns="0" tIns="24157" rIns="0" bIns="0" rtlCol="0">
            <a:spAutoFit/>
          </a:bodyPr>
          <a:lstStyle/>
          <a:p>
            <a:pPr marL="80524">
              <a:spcBef>
                <a:spcPts val="190"/>
              </a:spcBef>
            </a:pPr>
            <a:r>
              <a:rPr sz="2853" i="1" spc="205" baseline="18518" dirty="0">
                <a:latin typeface="Calibri"/>
                <a:cs typeface="Calibri"/>
              </a:rPr>
              <a:t>W </a:t>
            </a:r>
            <a:r>
              <a:rPr sz="2853" i="1" spc="-285" baseline="18518" dirty="0">
                <a:latin typeface="Calibri"/>
                <a:cs typeface="Calibri"/>
              </a:rPr>
              <a:t> </a:t>
            </a:r>
            <a:r>
              <a:rPr sz="2325" spc="42" dirty="0">
                <a:latin typeface="Calibri"/>
                <a:cs typeface="Calibri"/>
              </a:rPr>
              <a:t>.</a:t>
            </a:r>
            <a:r>
              <a:rPr sz="2325" spc="-148" dirty="0">
                <a:latin typeface="Calibri"/>
                <a:cs typeface="Calibri"/>
              </a:rPr>
              <a:t> </a:t>
            </a:r>
            <a:r>
              <a:rPr sz="2325" spc="42" dirty="0">
                <a:latin typeface="Calibri"/>
                <a:cs typeface="Calibri"/>
              </a:rPr>
              <a:t>.</a:t>
            </a:r>
            <a:r>
              <a:rPr sz="2325" spc="-148" dirty="0">
                <a:latin typeface="Calibri"/>
                <a:cs typeface="Calibri"/>
              </a:rPr>
              <a:t> </a:t>
            </a:r>
            <a:r>
              <a:rPr sz="2325" spc="42" dirty="0">
                <a:latin typeface="Calibri"/>
                <a:cs typeface="Calibri"/>
              </a:rPr>
              <a:t>.</a:t>
            </a:r>
            <a:r>
              <a:rPr sz="2325" dirty="0">
                <a:latin typeface="Calibri"/>
                <a:cs typeface="Calibri"/>
              </a:rPr>
              <a:t> </a:t>
            </a:r>
            <a:r>
              <a:rPr sz="2325" spc="-264" dirty="0">
                <a:latin typeface="Calibri"/>
                <a:cs typeface="Calibri"/>
              </a:rPr>
              <a:t> </a:t>
            </a:r>
            <a:r>
              <a:rPr sz="2853" i="1" spc="205" baseline="18518" dirty="0">
                <a:latin typeface="Calibri"/>
                <a:cs typeface="Calibri"/>
              </a:rPr>
              <a:t>W</a:t>
            </a:r>
            <a:endParaRPr sz="2853" baseline="18518">
              <a:latin typeface="Calibri"/>
              <a:cs typeface="Calibri"/>
            </a:endParaRPr>
          </a:p>
        </p:txBody>
      </p:sp>
      <p:sp>
        <p:nvSpPr>
          <p:cNvPr id="83" name="object 83"/>
          <p:cNvSpPr txBox="1"/>
          <p:nvPr/>
        </p:nvSpPr>
        <p:spPr>
          <a:xfrm>
            <a:off x="5067003"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84" name="object 84"/>
          <p:cNvSpPr txBox="1"/>
          <p:nvPr/>
        </p:nvSpPr>
        <p:spPr>
          <a:xfrm>
            <a:off x="5069499"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85" name="object 85"/>
          <p:cNvGrpSpPr/>
          <p:nvPr/>
        </p:nvGrpSpPr>
        <p:grpSpPr>
          <a:xfrm>
            <a:off x="1351119" y="3298922"/>
            <a:ext cx="2739174" cy="139576"/>
            <a:chOff x="637868" y="1560879"/>
            <a:chExt cx="1296035" cy="66040"/>
          </a:xfrm>
        </p:grpSpPr>
        <p:sp>
          <p:nvSpPr>
            <p:cNvPr id="86" name="object 86"/>
            <p:cNvSpPr/>
            <p:nvPr/>
          </p:nvSpPr>
          <p:spPr>
            <a:xfrm>
              <a:off x="637868" y="1593776"/>
              <a:ext cx="247015" cy="0"/>
            </a:xfrm>
            <a:custGeom>
              <a:avLst/>
              <a:gdLst/>
              <a:ahLst/>
              <a:cxnLst/>
              <a:rect l="l" t="t" r="r" b="b"/>
              <a:pathLst>
                <a:path w="247015">
                  <a:moveTo>
                    <a:pt x="0" y="0"/>
                  </a:moveTo>
                  <a:lnTo>
                    <a:pt x="246946" y="0"/>
                  </a:lnTo>
                </a:path>
              </a:pathLst>
            </a:custGeom>
            <a:ln w="5060">
              <a:solidFill>
                <a:srgbClr val="000000"/>
              </a:solidFill>
            </a:ln>
          </p:spPr>
          <p:txBody>
            <a:bodyPr wrap="square" lIns="0" tIns="0" rIns="0" bIns="0" rtlCol="0"/>
            <a:lstStyle/>
            <a:p>
              <a:endParaRPr sz="2959"/>
            </a:p>
          </p:txBody>
        </p:sp>
        <p:sp>
          <p:nvSpPr>
            <p:cNvPr id="87" name="object 87"/>
            <p:cNvSpPr/>
            <p:nvPr/>
          </p:nvSpPr>
          <p:spPr>
            <a:xfrm>
              <a:off x="861027" y="1563410"/>
              <a:ext cx="26670" cy="60960"/>
            </a:xfrm>
            <a:custGeom>
              <a:avLst/>
              <a:gdLst/>
              <a:ahLst/>
              <a:cxnLst/>
              <a:rect l="l" t="t" r="r" b="b"/>
              <a:pathLst>
                <a:path w="26669" h="60959">
                  <a:moveTo>
                    <a:pt x="0" y="0"/>
                  </a:moveTo>
                  <a:lnTo>
                    <a:pt x="4622" y="11933"/>
                  </a:lnTo>
                  <a:lnTo>
                    <a:pt x="10913" y="20687"/>
                  </a:lnTo>
                  <a:lnTo>
                    <a:pt x="18327" y="26689"/>
                  </a:lnTo>
                  <a:lnTo>
                    <a:pt x="26317" y="30366"/>
                  </a:lnTo>
                  <a:lnTo>
                    <a:pt x="18327" y="34043"/>
                  </a:lnTo>
                  <a:lnTo>
                    <a:pt x="10913" y="40045"/>
                  </a:lnTo>
                  <a:lnTo>
                    <a:pt x="4622" y="48799"/>
                  </a:lnTo>
                  <a:lnTo>
                    <a:pt x="0" y="60732"/>
                  </a:lnTo>
                </a:path>
              </a:pathLst>
            </a:custGeom>
            <a:ln w="5060">
              <a:solidFill>
                <a:srgbClr val="000000"/>
              </a:solidFill>
            </a:ln>
          </p:spPr>
          <p:txBody>
            <a:bodyPr wrap="square" lIns="0" tIns="0" rIns="0" bIns="0" rtlCol="0"/>
            <a:lstStyle/>
            <a:p>
              <a:endParaRPr sz="2959"/>
            </a:p>
          </p:txBody>
        </p:sp>
        <p:sp>
          <p:nvSpPr>
            <p:cNvPr id="88" name="object 88"/>
            <p:cNvSpPr/>
            <p:nvPr/>
          </p:nvSpPr>
          <p:spPr>
            <a:xfrm>
              <a:off x="997872" y="1593776"/>
              <a:ext cx="247015" cy="0"/>
            </a:xfrm>
            <a:custGeom>
              <a:avLst/>
              <a:gdLst/>
              <a:ahLst/>
              <a:cxnLst/>
              <a:rect l="l" t="t" r="r" b="b"/>
              <a:pathLst>
                <a:path w="247015">
                  <a:moveTo>
                    <a:pt x="0" y="0"/>
                  </a:moveTo>
                  <a:lnTo>
                    <a:pt x="246946" y="0"/>
                  </a:lnTo>
                </a:path>
              </a:pathLst>
            </a:custGeom>
            <a:ln w="5060">
              <a:solidFill>
                <a:srgbClr val="000000"/>
              </a:solidFill>
            </a:ln>
          </p:spPr>
          <p:txBody>
            <a:bodyPr wrap="square" lIns="0" tIns="0" rIns="0" bIns="0" rtlCol="0"/>
            <a:lstStyle/>
            <a:p>
              <a:endParaRPr sz="2959"/>
            </a:p>
          </p:txBody>
        </p:sp>
        <p:sp>
          <p:nvSpPr>
            <p:cNvPr id="89" name="object 89"/>
            <p:cNvSpPr/>
            <p:nvPr/>
          </p:nvSpPr>
          <p:spPr>
            <a:xfrm>
              <a:off x="1221032" y="1563410"/>
              <a:ext cx="26670" cy="60960"/>
            </a:xfrm>
            <a:custGeom>
              <a:avLst/>
              <a:gdLst/>
              <a:ahLst/>
              <a:cxnLst/>
              <a:rect l="l" t="t" r="r" b="b"/>
              <a:pathLst>
                <a:path w="26669" h="60959">
                  <a:moveTo>
                    <a:pt x="0" y="0"/>
                  </a:moveTo>
                  <a:lnTo>
                    <a:pt x="4622" y="11933"/>
                  </a:lnTo>
                  <a:lnTo>
                    <a:pt x="10913" y="20687"/>
                  </a:lnTo>
                  <a:lnTo>
                    <a:pt x="18327" y="26689"/>
                  </a:lnTo>
                  <a:lnTo>
                    <a:pt x="26317" y="30366"/>
                  </a:lnTo>
                  <a:lnTo>
                    <a:pt x="18327" y="34043"/>
                  </a:lnTo>
                  <a:lnTo>
                    <a:pt x="10913" y="40045"/>
                  </a:lnTo>
                  <a:lnTo>
                    <a:pt x="4622" y="48799"/>
                  </a:lnTo>
                  <a:lnTo>
                    <a:pt x="0" y="60732"/>
                  </a:lnTo>
                </a:path>
              </a:pathLst>
            </a:custGeom>
            <a:ln w="5060">
              <a:solidFill>
                <a:srgbClr val="000000"/>
              </a:solidFill>
            </a:ln>
          </p:spPr>
          <p:txBody>
            <a:bodyPr wrap="square" lIns="0" tIns="0" rIns="0" bIns="0" rtlCol="0"/>
            <a:lstStyle/>
            <a:p>
              <a:endParaRPr sz="2959"/>
            </a:p>
          </p:txBody>
        </p:sp>
        <p:sp>
          <p:nvSpPr>
            <p:cNvPr id="90" name="object 90"/>
            <p:cNvSpPr/>
            <p:nvPr/>
          </p:nvSpPr>
          <p:spPr>
            <a:xfrm>
              <a:off x="1357877" y="1593776"/>
              <a:ext cx="247015" cy="0"/>
            </a:xfrm>
            <a:custGeom>
              <a:avLst/>
              <a:gdLst/>
              <a:ahLst/>
              <a:cxnLst/>
              <a:rect l="l" t="t" r="r" b="b"/>
              <a:pathLst>
                <a:path w="247015">
                  <a:moveTo>
                    <a:pt x="0" y="0"/>
                  </a:moveTo>
                  <a:lnTo>
                    <a:pt x="246946" y="0"/>
                  </a:lnTo>
                </a:path>
              </a:pathLst>
            </a:custGeom>
            <a:ln w="5060">
              <a:solidFill>
                <a:srgbClr val="000000"/>
              </a:solidFill>
            </a:ln>
          </p:spPr>
          <p:txBody>
            <a:bodyPr wrap="square" lIns="0" tIns="0" rIns="0" bIns="0" rtlCol="0"/>
            <a:lstStyle/>
            <a:p>
              <a:endParaRPr sz="2959"/>
            </a:p>
          </p:txBody>
        </p:sp>
        <p:sp>
          <p:nvSpPr>
            <p:cNvPr id="91" name="object 91"/>
            <p:cNvSpPr/>
            <p:nvPr/>
          </p:nvSpPr>
          <p:spPr>
            <a:xfrm>
              <a:off x="1581036" y="1563410"/>
              <a:ext cx="26670" cy="60960"/>
            </a:xfrm>
            <a:custGeom>
              <a:avLst/>
              <a:gdLst/>
              <a:ahLst/>
              <a:cxnLst/>
              <a:rect l="l" t="t" r="r" b="b"/>
              <a:pathLst>
                <a:path w="26669" h="60959">
                  <a:moveTo>
                    <a:pt x="0" y="0"/>
                  </a:moveTo>
                  <a:lnTo>
                    <a:pt x="4622" y="11933"/>
                  </a:lnTo>
                  <a:lnTo>
                    <a:pt x="10913" y="20687"/>
                  </a:lnTo>
                  <a:lnTo>
                    <a:pt x="18327" y="26689"/>
                  </a:lnTo>
                  <a:lnTo>
                    <a:pt x="26317" y="30366"/>
                  </a:lnTo>
                  <a:lnTo>
                    <a:pt x="18327" y="34043"/>
                  </a:lnTo>
                  <a:lnTo>
                    <a:pt x="10913" y="40045"/>
                  </a:lnTo>
                  <a:lnTo>
                    <a:pt x="4622" y="48799"/>
                  </a:lnTo>
                  <a:lnTo>
                    <a:pt x="0" y="60732"/>
                  </a:lnTo>
                </a:path>
              </a:pathLst>
            </a:custGeom>
            <a:ln w="5060">
              <a:solidFill>
                <a:srgbClr val="000000"/>
              </a:solidFill>
            </a:ln>
          </p:spPr>
          <p:txBody>
            <a:bodyPr wrap="square" lIns="0" tIns="0" rIns="0" bIns="0" rtlCol="0"/>
            <a:lstStyle/>
            <a:p>
              <a:endParaRPr sz="2959"/>
            </a:p>
          </p:txBody>
        </p:sp>
        <p:sp>
          <p:nvSpPr>
            <p:cNvPr id="92" name="object 92"/>
            <p:cNvSpPr/>
            <p:nvPr/>
          </p:nvSpPr>
          <p:spPr>
            <a:xfrm>
              <a:off x="1717881" y="1593776"/>
              <a:ext cx="211454" cy="0"/>
            </a:xfrm>
            <a:custGeom>
              <a:avLst/>
              <a:gdLst/>
              <a:ahLst/>
              <a:cxnLst/>
              <a:rect l="l" t="t" r="r" b="b"/>
              <a:pathLst>
                <a:path w="211455">
                  <a:moveTo>
                    <a:pt x="0" y="0"/>
                  </a:moveTo>
                  <a:lnTo>
                    <a:pt x="210943" y="0"/>
                  </a:lnTo>
                </a:path>
              </a:pathLst>
            </a:custGeom>
            <a:ln w="5060">
              <a:solidFill>
                <a:srgbClr val="000000"/>
              </a:solidFill>
            </a:ln>
          </p:spPr>
          <p:txBody>
            <a:bodyPr wrap="square" lIns="0" tIns="0" rIns="0" bIns="0" rtlCol="0"/>
            <a:lstStyle/>
            <a:p>
              <a:endParaRPr sz="2959"/>
            </a:p>
          </p:txBody>
        </p:sp>
        <p:sp>
          <p:nvSpPr>
            <p:cNvPr id="93" name="object 93"/>
            <p:cNvSpPr/>
            <p:nvPr/>
          </p:nvSpPr>
          <p:spPr>
            <a:xfrm>
              <a:off x="1905038" y="1563410"/>
              <a:ext cx="26670" cy="60960"/>
            </a:xfrm>
            <a:custGeom>
              <a:avLst/>
              <a:gdLst/>
              <a:ahLst/>
              <a:cxnLst/>
              <a:rect l="l" t="t" r="r" b="b"/>
              <a:pathLst>
                <a:path w="26669" h="60959">
                  <a:moveTo>
                    <a:pt x="0" y="0"/>
                  </a:moveTo>
                  <a:lnTo>
                    <a:pt x="4622" y="11933"/>
                  </a:lnTo>
                  <a:lnTo>
                    <a:pt x="10913" y="20687"/>
                  </a:lnTo>
                  <a:lnTo>
                    <a:pt x="18327" y="26689"/>
                  </a:lnTo>
                  <a:lnTo>
                    <a:pt x="26317" y="30366"/>
                  </a:lnTo>
                  <a:lnTo>
                    <a:pt x="18327" y="34043"/>
                  </a:lnTo>
                  <a:lnTo>
                    <a:pt x="10913" y="40045"/>
                  </a:lnTo>
                  <a:lnTo>
                    <a:pt x="4622" y="48799"/>
                  </a:lnTo>
                  <a:lnTo>
                    <a:pt x="0" y="60732"/>
                  </a:lnTo>
                </a:path>
              </a:pathLst>
            </a:custGeom>
            <a:ln w="5060">
              <a:solidFill>
                <a:srgbClr val="000000"/>
              </a:solidFill>
            </a:ln>
          </p:spPr>
          <p:txBody>
            <a:bodyPr wrap="square" lIns="0" tIns="0" rIns="0" bIns="0" rtlCol="0"/>
            <a:lstStyle/>
            <a:p>
              <a:endParaRPr sz="2959"/>
            </a:p>
          </p:txBody>
        </p:sp>
      </p:grpSp>
      <p:grpSp>
        <p:nvGrpSpPr>
          <p:cNvPr id="94" name="object 94"/>
          <p:cNvGrpSpPr/>
          <p:nvPr/>
        </p:nvGrpSpPr>
        <p:grpSpPr>
          <a:xfrm>
            <a:off x="4546785" y="2308577"/>
            <a:ext cx="565013" cy="1130027"/>
            <a:chOff x="2149891" y="1092299"/>
            <a:chExt cx="267335" cy="534670"/>
          </a:xfrm>
        </p:grpSpPr>
        <p:sp>
          <p:nvSpPr>
            <p:cNvPr id="95" name="object 95"/>
            <p:cNvSpPr/>
            <p:nvPr/>
          </p:nvSpPr>
          <p:spPr>
            <a:xfrm>
              <a:off x="2383892"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96" name="object 96"/>
            <p:cNvSpPr/>
            <p:nvPr/>
          </p:nvSpPr>
          <p:spPr>
            <a:xfrm>
              <a:off x="2353525" y="1094829"/>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97" name="object 97"/>
            <p:cNvSpPr/>
            <p:nvPr/>
          </p:nvSpPr>
          <p:spPr>
            <a:xfrm>
              <a:off x="2149891" y="1593776"/>
              <a:ext cx="175260" cy="0"/>
            </a:xfrm>
            <a:custGeom>
              <a:avLst/>
              <a:gdLst/>
              <a:ahLst/>
              <a:cxnLst/>
              <a:rect l="l" t="t" r="r" b="b"/>
              <a:pathLst>
                <a:path w="175260">
                  <a:moveTo>
                    <a:pt x="0" y="0"/>
                  </a:moveTo>
                  <a:lnTo>
                    <a:pt x="174941" y="0"/>
                  </a:lnTo>
                </a:path>
              </a:pathLst>
            </a:custGeom>
            <a:ln w="5060">
              <a:solidFill>
                <a:srgbClr val="000000"/>
              </a:solidFill>
            </a:ln>
          </p:spPr>
          <p:txBody>
            <a:bodyPr wrap="square" lIns="0" tIns="0" rIns="0" bIns="0" rtlCol="0"/>
            <a:lstStyle/>
            <a:p>
              <a:endParaRPr sz="2959"/>
            </a:p>
          </p:txBody>
        </p:sp>
        <p:sp>
          <p:nvSpPr>
            <p:cNvPr id="98" name="object 98"/>
            <p:cNvSpPr/>
            <p:nvPr/>
          </p:nvSpPr>
          <p:spPr>
            <a:xfrm>
              <a:off x="2301045" y="1563410"/>
              <a:ext cx="26670" cy="60960"/>
            </a:xfrm>
            <a:custGeom>
              <a:avLst/>
              <a:gdLst/>
              <a:ahLst/>
              <a:cxnLst/>
              <a:rect l="l" t="t" r="r" b="b"/>
              <a:pathLst>
                <a:path w="26669" h="60959">
                  <a:moveTo>
                    <a:pt x="0" y="0"/>
                  </a:moveTo>
                  <a:lnTo>
                    <a:pt x="4622" y="11933"/>
                  </a:lnTo>
                  <a:lnTo>
                    <a:pt x="10913" y="20687"/>
                  </a:lnTo>
                  <a:lnTo>
                    <a:pt x="18327" y="26689"/>
                  </a:lnTo>
                  <a:lnTo>
                    <a:pt x="26317" y="30366"/>
                  </a:lnTo>
                  <a:lnTo>
                    <a:pt x="18327" y="34043"/>
                  </a:lnTo>
                  <a:lnTo>
                    <a:pt x="10913" y="40045"/>
                  </a:lnTo>
                  <a:lnTo>
                    <a:pt x="4622" y="48799"/>
                  </a:lnTo>
                  <a:lnTo>
                    <a:pt x="0" y="60732"/>
                  </a:lnTo>
                </a:path>
              </a:pathLst>
            </a:custGeom>
            <a:ln w="5060">
              <a:solidFill>
                <a:srgbClr val="000000"/>
              </a:solidFill>
            </a:ln>
          </p:spPr>
          <p:txBody>
            <a:bodyPr wrap="square" lIns="0" tIns="0" rIns="0" bIns="0" rtlCol="0"/>
            <a:lstStyle/>
            <a:p>
              <a:endParaRPr sz="2959"/>
            </a:p>
          </p:txBody>
        </p:sp>
      </p:grpSp>
      <p:sp>
        <p:nvSpPr>
          <p:cNvPr id="101" name="object 101"/>
          <p:cNvSpPr txBox="1"/>
          <p:nvPr/>
        </p:nvSpPr>
        <p:spPr>
          <a:xfrm>
            <a:off x="7629172" y="1433759"/>
            <a:ext cx="3653126" cy="1816696"/>
          </a:xfrm>
          <a:prstGeom prst="rect">
            <a:avLst/>
          </a:prstGeom>
        </p:spPr>
        <p:txBody>
          <a:bodyPr vert="horz" wrap="square" lIns="0" tIns="26841" rIns="0" bIns="0" rtlCol="0">
            <a:spAutoFit/>
          </a:bodyPr>
          <a:lstStyle/>
          <a:p>
            <a:pPr marL="80524" marR="358333" indent="5368">
              <a:lnSpc>
                <a:spcPct val="125299"/>
              </a:lnSpc>
              <a:spcBef>
                <a:spcPts val="211"/>
              </a:spcBef>
            </a:pPr>
            <a:r>
              <a:rPr sz="2325" i="1" spc="190" dirty="0">
                <a:latin typeface="Calibri"/>
                <a:cs typeface="Calibri"/>
              </a:rPr>
              <a:t>s</a:t>
            </a:r>
            <a:r>
              <a:rPr sz="2536" i="1" spc="285" baseline="-10416" dirty="0">
                <a:latin typeface="Calibri"/>
                <a:cs typeface="Calibri"/>
              </a:rPr>
              <a:t>i</a:t>
            </a:r>
            <a:r>
              <a:rPr sz="2536" i="1" spc="490" baseline="-10416" dirty="0">
                <a:latin typeface="Calibri"/>
                <a:cs typeface="Calibri"/>
              </a:rPr>
              <a:t> </a:t>
            </a:r>
            <a:r>
              <a:rPr sz="2325" spc="623" dirty="0">
                <a:latin typeface="Calibri"/>
                <a:cs typeface="Calibri"/>
              </a:rPr>
              <a:t>=</a:t>
            </a:r>
            <a:r>
              <a:rPr sz="2325" spc="95" dirty="0">
                <a:latin typeface="Calibri"/>
                <a:cs typeface="Calibri"/>
              </a:rPr>
              <a:t> </a:t>
            </a:r>
            <a:r>
              <a:rPr sz="2325" i="1" spc="232" dirty="0">
                <a:latin typeface="Calibri"/>
                <a:cs typeface="Calibri"/>
              </a:rPr>
              <a:t>σ</a:t>
            </a:r>
            <a:r>
              <a:rPr sz="2325" spc="232" dirty="0">
                <a:latin typeface="Calibri"/>
                <a:cs typeface="Calibri"/>
              </a:rPr>
              <a:t>(</a:t>
            </a:r>
            <a:r>
              <a:rPr sz="2325" i="1" spc="232" dirty="0">
                <a:latin typeface="Calibri"/>
                <a:cs typeface="Calibri"/>
              </a:rPr>
              <a:t>Ux</a:t>
            </a:r>
            <a:r>
              <a:rPr sz="2536" i="1" spc="349" baseline="-10416" dirty="0">
                <a:latin typeface="Calibri"/>
                <a:cs typeface="Calibri"/>
              </a:rPr>
              <a:t>i</a:t>
            </a:r>
            <a:r>
              <a:rPr sz="2536" i="1" spc="332" baseline="-10416" dirty="0">
                <a:latin typeface="Calibri"/>
                <a:cs typeface="Calibri"/>
              </a:rPr>
              <a:t> </a:t>
            </a:r>
            <a:r>
              <a:rPr sz="2325" spc="623" dirty="0">
                <a:latin typeface="Calibri"/>
                <a:cs typeface="Calibri"/>
              </a:rPr>
              <a:t>+</a:t>
            </a:r>
            <a:r>
              <a:rPr sz="2325" spc="-42" dirty="0">
                <a:latin typeface="Calibri"/>
                <a:cs typeface="Calibri"/>
              </a:rPr>
              <a:t> </a:t>
            </a:r>
            <a:r>
              <a:rPr sz="2325" i="1" spc="180" dirty="0">
                <a:latin typeface="Calibri"/>
                <a:cs typeface="Calibri"/>
              </a:rPr>
              <a:t>Ws</a:t>
            </a:r>
            <a:r>
              <a:rPr sz="2536" i="1" spc="268" baseline="-10416" dirty="0">
                <a:latin typeface="Calibri"/>
                <a:cs typeface="Calibri"/>
              </a:rPr>
              <a:t>i</a:t>
            </a:r>
            <a:r>
              <a:rPr sz="2536" spc="268" baseline="-10416" dirty="0">
                <a:latin typeface="Lucida Sans Unicode"/>
                <a:cs typeface="Lucida Sans Unicode"/>
              </a:rPr>
              <a:t>−</a:t>
            </a:r>
            <a:r>
              <a:rPr sz="2536" spc="268" baseline="-10416" dirty="0">
                <a:latin typeface="Calibri"/>
                <a:cs typeface="Calibri"/>
              </a:rPr>
              <a:t>1</a:t>
            </a:r>
            <a:r>
              <a:rPr sz="2536" spc="317" baseline="-10416" dirty="0">
                <a:latin typeface="Calibri"/>
                <a:cs typeface="Calibri"/>
              </a:rPr>
              <a:t> </a:t>
            </a:r>
            <a:r>
              <a:rPr sz="2325" spc="623" dirty="0">
                <a:latin typeface="Calibri"/>
                <a:cs typeface="Calibri"/>
              </a:rPr>
              <a:t>+</a:t>
            </a:r>
            <a:r>
              <a:rPr sz="2325" spc="-32" dirty="0">
                <a:latin typeface="Calibri"/>
                <a:cs typeface="Calibri"/>
              </a:rPr>
              <a:t> </a:t>
            </a:r>
            <a:r>
              <a:rPr sz="2325" i="1" spc="-11" dirty="0">
                <a:latin typeface="Calibri"/>
                <a:cs typeface="Calibri"/>
              </a:rPr>
              <a:t>b</a:t>
            </a:r>
            <a:r>
              <a:rPr sz="2325" spc="-11" dirty="0">
                <a:latin typeface="Calibri"/>
                <a:cs typeface="Calibri"/>
              </a:rPr>
              <a:t>) </a:t>
            </a:r>
            <a:r>
              <a:rPr sz="2325" spc="-497" dirty="0">
                <a:latin typeface="Calibri"/>
                <a:cs typeface="Calibri"/>
              </a:rPr>
              <a:t> </a:t>
            </a:r>
            <a:r>
              <a:rPr sz="2325" i="1" spc="148" dirty="0">
                <a:latin typeface="Calibri"/>
                <a:cs typeface="Calibri"/>
              </a:rPr>
              <a:t>y</a:t>
            </a:r>
            <a:r>
              <a:rPr sz="2536" i="1" spc="220" baseline="-10416" dirty="0">
                <a:latin typeface="Calibri"/>
                <a:cs typeface="Calibri"/>
              </a:rPr>
              <a:t>i</a:t>
            </a:r>
            <a:r>
              <a:rPr sz="2536" i="1" spc="522" baseline="-10416" dirty="0">
                <a:latin typeface="Calibri"/>
                <a:cs typeface="Calibri"/>
              </a:rPr>
              <a:t> </a:t>
            </a:r>
            <a:r>
              <a:rPr sz="2325" spc="623" dirty="0">
                <a:latin typeface="Calibri"/>
                <a:cs typeface="Calibri"/>
              </a:rPr>
              <a:t>=</a:t>
            </a:r>
            <a:r>
              <a:rPr sz="2325" spc="106" dirty="0">
                <a:latin typeface="Calibri"/>
                <a:cs typeface="Calibri"/>
              </a:rPr>
              <a:t> </a:t>
            </a:r>
            <a:r>
              <a:rPr sz="2325" spc="95" dirty="0">
                <a:latin typeface="Lucida Sans Unicode"/>
                <a:cs typeface="Lucida Sans Unicode"/>
              </a:rPr>
              <a:t>O</a:t>
            </a:r>
            <a:r>
              <a:rPr sz="2325" spc="95" dirty="0">
                <a:latin typeface="Calibri"/>
                <a:cs typeface="Calibri"/>
              </a:rPr>
              <a:t>(</a:t>
            </a:r>
            <a:r>
              <a:rPr sz="2325" i="1" spc="95" dirty="0">
                <a:latin typeface="Calibri"/>
                <a:cs typeface="Calibri"/>
              </a:rPr>
              <a:t>V</a:t>
            </a:r>
            <a:r>
              <a:rPr sz="2325" i="1" spc="-21" dirty="0">
                <a:latin typeface="Calibri"/>
                <a:cs typeface="Calibri"/>
              </a:rPr>
              <a:t> </a:t>
            </a:r>
            <a:r>
              <a:rPr sz="2325" i="1" spc="190" dirty="0">
                <a:latin typeface="Calibri"/>
                <a:cs typeface="Calibri"/>
              </a:rPr>
              <a:t>s</a:t>
            </a:r>
            <a:r>
              <a:rPr sz="2536" i="1" spc="285" baseline="-10416" dirty="0">
                <a:latin typeface="Calibri"/>
                <a:cs typeface="Calibri"/>
              </a:rPr>
              <a:t>i</a:t>
            </a:r>
            <a:r>
              <a:rPr sz="2536" i="1" spc="332" baseline="-10416" dirty="0">
                <a:latin typeface="Calibri"/>
                <a:cs typeface="Calibri"/>
              </a:rPr>
              <a:t> </a:t>
            </a:r>
            <a:r>
              <a:rPr sz="2325" spc="623" dirty="0">
                <a:latin typeface="Calibri"/>
                <a:cs typeface="Calibri"/>
              </a:rPr>
              <a:t>+</a:t>
            </a:r>
            <a:r>
              <a:rPr sz="2325" spc="-21" dirty="0">
                <a:latin typeface="Calibri"/>
                <a:cs typeface="Calibri"/>
              </a:rPr>
              <a:t> </a:t>
            </a:r>
            <a:r>
              <a:rPr sz="2325" i="1" spc="106" dirty="0">
                <a:latin typeface="Calibri"/>
                <a:cs typeface="Calibri"/>
              </a:rPr>
              <a:t>c</a:t>
            </a:r>
            <a:r>
              <a:rPr sz="2325" spc="106" dirty="0">
                <a:latin typeface="Calibri"/>
                <a:cs typeface="Calibri"/>
              </a:rPr>
              <a:t>)</a:t>
            </a:r>
            <a:endParaRPr sz="2325" dirty="0">
              <a:latin typeface="Calibri"/>
              <a:cs typeface="Calibri"/>
            </a:endParaRPr>
          </a:p>
          <a:p>
            <a:pPr marL="314045">
              <a:spcBef>
                <a:spcPts val="708"/>
              </a:spcBef>
            </a:pPr>
            <a:r>
              <a:rPr sz="2325" i="1" spc="74" dirty="0">
                <a:latin typeface="Calibri"/>
                <a:cs typeface="Calibri"/>
              </a:rPr>
              <a:t>or</a:t>
            </a:r>
            <a:endParaRPr sz="2325" dirty="0">
              <a:latin typeface="Calibri"/>
              <a:cs typeface="Calibri"/>
            </a:endParaRPr>
          </a:p>
          <a:p>
            <a:pPr marL="80524">
              <a:spcBef>
                <a:spcPts val="706"/>
              </a:spcBef>
            </a:pPr>
            <a:r>
              <a:rPr sz="2325" i="1" spc="85" dirty="0">
                <a:latin typeface="Calibri"/>
                <a:cs typeface="Calibri"/>
              </a:rPr>
              <a:t>y</a:t>
            </a:r>
            <a:r>
              <a:rPr sz="2536" i="1" spc="317" baseline="-10416" dirty="0">
                <a:latin typeface="Calibri"/>
                <a:cs typeface="Calibri"/>
              </a:rPr>
              <a:t>i </a:t>
            </a:r>
            <a:r>
              <a:rPr sz="2536" i="1" spc="-32" baseline="-10416" dirty="0">
                <a:latin typeface="Calibri"/>
                <a:cs typeface="Calibri"/>
              </a:rPr>
              <a:t> </a:t>
            </a:r>
            <a:r>
              <a:rPr sz="2325" spc="623" dirty="0">
                <a:latin typeface="Calibri"/>
                <a:cs typeface="Calibri"/>
              </a:rPr>
              <a:t>=</a:t>
            </a:r>
            <a:r>
              <a:rPr sz="2325" spc="116" dirty="0">
                <a:latin typeface="Calibri"/>
                <a:cs typeface="Calibri"/>
              </a:rPr>
              <a:t> </a:t>
            </a:r>
            <a:r>
              <a:rPr sz="2325" i="1" spc="412" dirty="0">
                <a:latin typeface="Calibri"/>
                <a:cs typeface="Calibri"/>
              </a:rPr>
              <a:t>f</a:t>
            </a:r>
            <a:r>
              <a:rPr sz="2325" i="1" spc="-285" dirty="0">
                <a:latin typeface="Calibri"/>
                <a:cs typeface="Calibri"/>
              </a:rPr>
              <a:t> </a:t>
            </a:r>
            <a:r>
              <a:rPr sz="2325" spc="180" dirty="0">
                <a:latin typeface="Calibri"/>
                <a:cs typeface="Calibri"/>
              </a:rPr>
              <a:t>(</a:t>
            </a:r>
            <a:r>
              <a:rPr sz="2325" i="1" spc="306" dirty="0">
                <a:latin typeface="Calibri"/>
                <a:cs typeface="Calibri"/>
              </a:rPr>
              <a:t>x</a:t>
            </a:r>
            <a:r>
              <a:rPr sz="2536" i="1" spc="476" baseline="-10416" dirty="0">
                <a:latin typeface="Calibri"/>
                <a:cs typeface="Calibri"/>
              </a:rPr>
              <a:t>i</a:t>
            </a:r>
            <a:r>
              <a:rPr sz="2325" i="1" spc="53" dirty="0">
                <a:latin typeface="Calibri"/>
                <a:cs typeface="Calibri"/>
              </a:rPr>
              <a:t>,</a:t>
            </a:r>
            <a:r>
              <a:rPr sz="2325" i="1" spc="-148" dirty="0">
                <a:latin typeface="Calibri"/>
                <a:cs typeface="Calibri"/>
              </a:rPr>
              <a:t> </a:t>
            </a:r>
            <a:r>
              <a:rPr sz="2325" i="1" spc="169" dirty="0">
                <a:latin typeface="Calibri"/>
                <a:cs typeface="Calibri"/>
              </a:rPr>
              <a:t>s</a:t>
            </a:r>
            <a:r>
              <a:rPr sz="2536" i="1" spc="317" baseline="-10416" dirty="0">
                <a:latin typeface="Calibri"/>
                <a:cs typeface="Calibri"/>
              </a:rPr>
              <a:t>i</a:t>
            </a:r>
            <a:r>
              <a:rPr sz="2536" spc="63" baseline="-10416" dirty="0">
                <a:latin typeface="Lucida Sans Unicode"/>
                <a:cs typeface="Lucida Sans Unicode"/>
              </a:rPr>
              <a:t>−</a:t>
            </a:r>
            <a:r>
              <a:rPr sz="2536" spc="205" baseline="-10416" dirty="0">
                <a:latin typeface="Calibri"/>
                <a:cs typeface="Calibri"/>
              </a:rPr>
              <a:t>1</a:t>
            </a:r>
            <a:r>
              <a:rPr sz="2325" i="1" spc="53" dirty="0">
                <a:latin typeface="Calibri"/>
                <a:cs typeface="Calibri"/>
              </a:rPr>
              <a:t>,</a:t>
            </a:r>
            <a:r>
              <a:rPr sz="2325" i="1" spc="-148" dirty="0">
                <a:latin typeface="Calibri"/>
                <a:cs typeface="Calibri"/>
              </a:rPr>
              <a:t> </a:t>
            </a:r>
            <a:r>
              <a:rPr sz="2325" i="1" spc="32" dirty="0">
                <a:latin typeface="Calibri"/>
                <a:cs typeface="Calibri"/>
              </a:rPr>
              <a:t>W</a:t>
            </a:r>
            <a:r>
              <a:rPr sz="2325" i="1" spc="53" dirty="0">
                <a:latin typeface="Calibri"/>
                <a:cs typeface="Calibri"/>
              </a:rPr>
              <a:t>,</a:t>
            </a:r>
            <a:r>
              <a:rPr sz="2325" i="1" spc="-148" dirty="0">
                <a:latin typeface="Calibri"/>
                <a:cs typeface="Calibri"/>
              </a:rPr>
              <a:t> </a:t>
            </a:r>
            <a:r>
              <a:rPr sz="2325" i="1" spc="63" dirty="0">
                <a:latin typeface="Calibri"/>
                <a:cs typeface="Calibri"/>
              </a:rPr>
              <a:t>U</a:t>
            </a:r>
            <a:r>
              <a:rPr sz="2325" i="1" spc="53" dirty="0">
                <a:latin typeface="Calibri"/>
                <a:cs typeface="Calibri"/>
              </a:rPr>
              <a:t>,</a:t>
            </a:r>
            <a:r>
              <a:rPr sz="2325" i="1" spc="-148" dirty="0">
                <a:latin typeface="Calibri"/>
                <a:cs typeface="Calibri"/>
              </a:rPr>
              <a:t> </a:t>
            </a:r>
            <a:r>
              <a:rPr sz="2325" i="1" spc="148" dirty="0">
                <a:latin typeface="Calibri"/>
                <a:cs typeface="Calibri"/>
              </a:rPr>
              <a:t>V</a:t>
            </a:r>
            <a:r>
              <a:rPr sz="2325" i="1" spc="53" dirty="0">
                <a:latin typeface="Calibri"/>
                <a:cs typeface="Calibri"/>
              </a:rPr>
              <a:t>,</a:t>
            </a:r>
            <a:r>
              <a:rPr sz="2325" i="1" spc="-148" dirty="0">
                <a:latin typeface="Calibri"/>
                <a:cs typeface="Calibri"/>
              </a:rPr>
              <a:t> </a:t>
            </a:r>
            <a:r>
              <a:rPr sz="2325" i="1" spc="-74" dirty="0">
                <a:latin typeface="Calibri"/>
                <a:cs typeface="Calibri"/>
              </a:rPr>
              <a:t>b,</a:t>
            </a:r>
            <a:r>
              <a:rPr sz="2325" i="1" spc="-148" dirty="0">
                <a:latin typeface="Calibri"/>
                <a:cs typeface="Calibri"/>
              </a:rPr>
              <a:t> </a:t>
            </a:r>
            <a:r>
              <a:rPr sz="2325" i="1" spc="21" dirty="0">
                <a:latin typeface="Calibri"/>
                <a:cs typeface="Calibri"/>
              </a:rPr>
              <a:t>c</a:t>
            </a:r>
            <a:r>
              <a:rPr sz="2325" spc="180" dirty="0">
                <a:latin typeface="Calibri"/>
                <a:cs typeface="Calibri"/>
              </a:rPr>
              <a:t>)</a:t>
            </a:r>
            <a:endParaRPr sz="2325" dirty="0">
              <a:latin typeface="Calibri"/>
              <a:cs typeface="Calibri"/>
            </a:endParaRPr>
          </a:p>
        </p:txBody>
      </p:sp>
      <p:pic>
        <p:nvPicPr>
          <p:cNvPr id="102" name="object 102"/>
          <p:cNvPicPr/>
          <p:nvPr/>
        </p:nvPicPr>
        <p:blipFill>
          <a:blip r:embed="rId2" cstate="print"/>
          <a:stretch>
            <a:fillRect/>
          </a:stretch>
        </p:blipFill>
        <p:spPr>
          <a:xfrm>
            <a:off x="6649069" y="3404869"/>
            <a:ext cx="133643" cy="133643"/>
          </a:xfrm>
          <a:prstGeom prst="rect">
            <a:avLst/>
          </a:prstGeom>
        </p:spPr>
      </p:pic>
      <p:sp>
        <p:nvSpPr>
          <p:cNvPr id="103" name="object 103"/>
          <p:cNvSpPr txBox="1"/>
          <p:nvPr/>
        </p:nvSpPr>
        <p:spPr>
          <a:xfrm>
            <a:off x="7039531" y="3346996"/>
            <a:ext cx="131523" cy="285947"/>
          </a:xfrm>
          <a:prstGeom prst="rect">
            <a:avLst/>
          </a:prstGeom>
        </p:spPr>
        <p:txBody>
          <a:bodyPr vert="horz" wrap="square" lIns="0" tIns="25499" rIns="0" bIns="0" rtlCol="0">
            <a:spAutoFit/>
          </a:bodyPr>
          <a:lstStyle/>
          <a:p>
            <a:pPr marL="26841">
              <a:spcBef>
                <a:spcPts val="201"/>
              </a:spcBef>
            </a:pPr>
            <a:r>
              <a:rPr sz="1691" i="1" spc="211" dirty="0">
                <a:latin typeface="Calibri"/>
                <a:cs typeface="Calibri"/>
              </a:rPr>
              <a:t>i</a:t>
            </a:r>
            <a:endParaRPr sz="1691">
              <a:latin typeface="Calibri"/>
              <a:cs typeface="Calibri"/>
            </a:endParaRPr>
          </a:p>
        </p:txBody>
      </p:sp>
      <p:sp>
        <p:nvSpPr>
          <p:cNvPr id="104" name="object 104"/>
          <p:cNvSpPr txBox="1"/>
          <p:nvPr/>
        </p:nvSpPr>
        <p:spPr>
          <a:xfrm>
            <a:off x="6902292" y="3224195"/>
            <a:ext cx="4795232" cy="382183"/>
          </a:xfrm>
          <a:prstGeom prst="rect">
            <a:avLst/>
          </a:prstGeom>
        </p:spPr>
        <p:txBody>
          <a:bodyPr vert="horz" wrap="square" lIns="0" tIns="24157" rIns="0" bIns="0" rtlCol="0">
            <a:spAutoFit/>
          </a:bodyPr>
          <a:lstStyle/>
          <a:p>
            <a:pPr marL="26841">
              <a:spcBef>
                <a:spcPts val="190"/>
              </a:spcBef>
              <a:tabLst>
                <a:tab pos="449594" algn="l"/>
              </a:tabLst>
            </a:pPr>
            <a:r>
              <a:rPr sz="2325" i="1" spc="169" dirty="0">
                <a:latin typeface="Calibri"/>
                <a:cs typeface="Calibri"/>
              </a:rPr>
              <a:t>s	</a:t>
            </a:r>
            <a:r>
              <a:rPr sz="2325" spc="42" dirty="0">
                <a:latin typeface="Calibri"/>
                <a:cs typeface="Calibri"/>
              </a:rPr>
              <a:t>is </a:t>
            </a:r>
            <a:r>
              <a:rPr sz="2325" spc="412" dirty="0">
                <a:latin typeface="Calibri"/>
                <a:cs typeface="Calibri"/>
              </a:rPr>
              <a:t> </a:t>
            </a:r>
            <a:r>
              <a:rPr sz="2325" spc="11" dirty="0">
                <a:latin typeface="Calibri"/>
                <a:cs typeface="Calibri"/>
              </a:rPr>
              <a:t>the </a:t>
            </a:r>
            <a:r>
              <a:rPr sz="2325" spc="454" dirty="0">
                <a:latin typeface="Calibri"/>
                <a:cs typeface="Calibri"/>
              </a:rPr>
              <a:t> </a:t>
            </a:r>
            <a:r>
              <a:rPr sz="2325" spc="21" dirty="0">
                <a:latin typeface="Calibri"/>
                <a:cs typeface="Calibri"/>
              </a:rPr>
              <a:t>state </a:t>
            </a:r>
            <a:r>
              <a:rPr sz="2325" spc="444" dirty="0">
                <a:latin typeface="Calibri"/>
                <a:cs typeface="Calibri"/>
              </a:rPr>
              <a:t> </a:t>
            </a:r>
            <a:r>
              <a:rPr sz="2325" spc="-42" dirty="0">
                <a:latin typeface="Calibri"/>
                <a:cs typeface="Calibri"/>
              </a:rPr>
              <a:t>of</a:t>
            </a:r>
            <a:r>
              <a:rPr sz="2325" spc="993" dirty="0">
                <a:latin typeface="Calibri"/>
                <a:cs typeface="Calibri"/>
              </a:rPr>
              <a:t> </a:t>
            </a:r>
            <a:r>
              <a:rPr sz="2325" spc="11" dirty="0">
                <a:latin typeface="Calibri"/>
                <a:cs typeface="Calibri"/>
              </a:rPr>
              <a:t>the </a:t>
            </a:r>
            <a:r>
              <a:rPr sz="2325" spc="454" dirty="0">
                <a:latin typeface="Calibri"/>
                <a:cs typeface="Calibri"/>
              </a:rPr>
              <a:t> </a:t>
            </a:r>
            <a:r>
              <a:rPr sz="2325" spc="11" dirty="0">
                <a:latin typeface="Calibri"/>
                <a:cs typeface="Calibri"/>
              </a:rPr>
              <a:t>network </a:t>
            </a:r>
            <a:r>
              <a:rPr sz="2325" spc="454" dirty="0">
                <a:latin typeface="Calibri"/>
                <a:cs typeface="Calibri"/>
              </a:rPr>
              <a:t> </a:t>
            </a:r>
            <a:r>
              <a:rPr sz="2325" spc="74" dirty="0">
                <a:latin typeface="Calibri"/>
                <a:cs typeface="Calibri"/>
              </a:rPr>
              <a:t>at</a:t>
            </a:r>
            <a:endParaRPr sz="2325">
              <a:latin typeface="Calibri"/>
              <a:cs typeface="Calibri"/>
            </a:endParaRPr>
          </a:p>
        </p:txBody>
      </p:sp>
      <p:sp>
        <p:nvSpPr>
          <p:cNvPr id="105" name="object 105"/>
          <p:cNvSpPr txBox="1"/>
          <p:nvPr/>
        </p:nvSpPr>
        <p:spPr>
          <a:xfrm>
            <a:off x="6902291" y="3587872"/>
            <a:ext cx="1344759" cy="382183"/>
          </a:xfrm>
          <a:prstGeom prst="rect">
            <a:avLst/>
          </a:prstGeom>
        </p:spPr>
        <p:txBody>
          <a:bodyPr vert="horz" wrap="square" lIns="0" tIns="24157" rIns="0" bIns="0" rtlCol="0">
            <a:spAutoFit/>
          </a:bodyPr>
          <a:lstStyle/>
          <a:p>
            <a:pPr marL="26841">
              <a:spcBef>
                <a:spcPts val="190"/>
              </a:spcBef>
            </a:pPr>
            <a:r>
              <a:rPr sz="2325" spc="21" dirty="0">
                <a:latin typeface="Calibri"/>
                <a:cs typeface="Calibri"/>
              </a:rPr>
              <a:t>timestep</a:t>
            </a:r>
            <a:r>
              <a:rPr sz="2325" spc="85" dirty="0">
                <a:latin typeface="Calibri"/>
                <a:cs typeface="Calibri"/>
              </a:rPr>
              <a:t> </a:t>
            </a:r>
            <a:r>
              <a:rPr sz="2325" i="1" spc="254" dirty="0">
                <a:latin typeface="Calibri"/>
                <a:cs typeface="Calibri"/>
              </a:rPr>
              <a:t>i</a:t>
            </a:r>
            <a:endParaRPr sz="2325">
              <a:latin typeface="Calibri"/>
              <a:cs typeface="Calibri"/>
            </a:endParaRPr>
          </a:p>
        </p:txBody>
      </p:sp>
      <p:pic>
        <p:nvPicPr>
          <p:cNvPr id="106" name="object 106"/>
          <p:cNvPicPr/>
          <p:nvPr/>
        </p:nvPicPr>
        <p:blipFill>
          <a:blip r:embed="rId2" cstate="print"/>
          <a:stretch>
            <a:fillRect/>
          </a:stretch>
        </p:blipFill>
        <p:spPr>
          <a:xfrm>
            <a:off x="6649069" y="4212449"/>
            <a:ext cx="133643" cy="133643"/>
          </a:xfrm>
          <a:prstGeom prst="rect">
            <a:avLst/>
          </a:prstGeom>
        </p:spPr>
      </p:pic>
      <p:sp>
        <p:nvSpPr>
          <p:cNvPr id="107" name="object 107"/>
          <p:cNvSpPr txBox="1"/>
          <p:nvPr/>
        </p:nvSpPr>
        <p:spPr>
          <a:xfrm>
            <a:off x="6821767" y="4031776"/>
            <a:ext cx="4956281" cy="1935237"/>
          </a:xfrm>
          <a:prstGeom prst="rect">
            <a:avLst/>
          </a:prstGeom>
        </p:spPr>
        <p:txBody>
          <a:bodyPr vert="horz" wrap="square" lIns="0" tIns="24157" rIns="0" bIns="0" rtlCol="0">
            <a:spAutoFit/>
          </a:bodyPr>
          <a:lstStyle/>
          <a:p>
            <a:pPr marL="107366" algn="just">
              <a:spcBef>
                <a:spcPts val="190"/>
              </a:spcBef>
            </a:pPr>
            <a:r>
              <a:rPr sz="2325" spc="148" dirty="0">
                <a:latin typeface="Calibri"/>
                <a:cs typeface="Calibri"/>
              </a:rPr>
              <a:t>The    </a:t>
            </a:r>
            <a:r>
              <a:rPr sz="2325" spc="-11" dirty="0">
                <a:latin typeface="Calibri"/>
                <a:cs typeface="Calibri"/>
              </a:rPr>
              <a:t> </a:t>
            </a:r>
            <a:r>
              <a:rPr sz="2325" spc="21" dirty="0">
                <a:latin typeface="Calibri"/>
                <a:cs typeface="Calibri"/>
              </a:rPr>
              <a:t>parameters</a:t>
            </a:r>
            <a:r>
              <a:rPr sz="2325" dirty="0">
                <a:latin typeface="Calibri"/>
                <a:cs typeface="Calibri"/>
              </a:rPr>
              <a:t>    </a:t>
            </a:r>
            <a:r>
              <a:rPr sz="2325" spc="-11" dirty="0">
                <a:latin typeface="Calibri"/>
                <a:cs typeface="Calibri"/>
              </a:rPr>
              <a:t> are</a:t>
            </a:r>
            <a:r>
              <a:rPr sz="2325" dirty="0">
                <a:latin typeface="Calibri"/>
                <a:cs typeface="Calibri"/>
              </a:rPr>
              <a:t>    </a:t>
            </a:r>
            <a:r>
              <a:rPr sz="2325" spc="-11" dirty="0">
                <a:latin typeface="Calibri"/>
                <a:cs typeface="Calibri"/>
              </a:rPr>
              <a:t> </a:t>
            </a:r>
            <a:r>
              <a:rPr sz="2325" i="1" spc="32" dirty="0">
                <a:latin typeface="Calibri"/>
                <a:cs typeface="Calibri"/>
              </a:rPr>
              <a:t>W</a:t>
            </a:r>
            <a:r>
              <a:rPr sz="2325" i="1" spc="53" dirty="0">
                <a:latin typeface="Calibri"/>
                <a:cs typeface="Calibri"/>
              </a:rPr>
              <a:t>,</a:t>
            </a:r>
            <a:r>
              <a:rPr sz="2325" i="1" spc="-148" dirty="0">
                <a:latin typeface="Calibri"/>
                <a:cs typeface="Calibri"/>
              </a:rPr>
              <a:t> </a:t>
            </a:r>
            <a:r>
              <a:rPr sz="2325" i="1" spc="63" dirty="0">
                <a:latin typeface="Calibri"/>
                <a:cs typeface="Calibri"/>
              </a:rPr>
              <a:t>U</a:t>
            </a:r>
            <a:r>
              <a:rPr sz="2325" i="1" spc="53" dirty="0">
                <a:latin typeface="Calibri"/>
                <a:cs typeface="Calibri"/>
              </a:rPr>
              <a:t>,</a:t>
            </a:r>
            <a:r>
              <a:rPr sz="2325" i="1" spc="-148" dirty="0">
                <a:latin typeface="Calibri"/>
                <a:cs typeface="Calibri"/>
              </a:rPr>
              <a:t> </a:t>
            </a:r>
            <a:r>
              <a:rPr sz="2325" i="1" spc="148" dirty="0">
                <a:latin typeface="Calibri"/>
                <a:cs typeface="Calibri"/>
              </a:rPr>
              <a:t>V</a:t>
            </a:r>
            <a:r>
              <a:rPr sz="2325" i="1" spc="53" dirty="0">
                <a:latin typeface="Calibri"/>
                <a:cs typeface="Calibri"/>
              </a:rPr>
              <a:t>,</a:t>
            </a:r>
            <a:r>
              <a:rPr sz="2325" i="1" spc="-148" dirty="0">
                <a:latin typeface="Calibri"/>
                <a:cs typeface="Calibri"/>
              </a:rPr>
              <a:t> </a:t>
            </a:r>
            <a:r>
              <a:rPr sz="2325" i="1" spc="42" dirty="0">
                <a:latin typeface="Calibri"/>
                <a:cs typeface="Calibri"/>
              </a:rPr>
              <a:t>c,</a:t>
            </a:r>
            <a:r>
              <a:rPr sz="2325" i="1" spc="-148" dirty="0">
                <a:latin typeface="Calibri"/>
                <a:cs typeface="Calibri"/>
              </a:rPr>
              <a:t> </a:t>
            </a:r>
            <a:r>
              <a:rPr sz="2325" i="1" spc="-211" dirty="0">
                <a:latin typeface="Calibri"/>
                <a:cs typeface="Calibri"/>
              </a:rPr>
              <a:t>b</a:t>
            </a:r>
            <a:endParaRPr sz="2325" dirty="0">
              <a:latin typeface="Calibri"/>
              <a:cs typeface="Calibri"/>
            </a:endParaRPr>
          </a:p>
          <a:p>
            <a:pPr marL="107366" algn="just">
              <a:spcBef>
                <a:spcPts val="74"/>
              </a:spcBef>
            </a:pPr>
            <a:r>
              <a:rPr sz="2325" spc="32" dirty="0">
                <a:latin typeface="Calibri"/>
                <a:cs typeface="Calibri"/>
              </a:rPr>
              <a:t>which</a:t>
            </a:r>
            <a:r>
              <a:rPr sz="2325" spc="222" dirty="0">
                <a:latin typeface="Calibri"/>
                <a:cs typeface="Calibri"/>
              </a:rPr>
              <a:t> </a:t>
            </a:r>
            <a:r>
              <a:rPr sz="2325" spc="-11" dirty="0">
                <a:latin typeface="Calibri"/>
                <a:cs typeface="Calibri"/>
              </a:rPr>
              <a:t>are</a:t>
            </a:r>
            <a:r>
              <a:rPr sz="2325" spc="232" dirty="0">
                <a:latin typeface="Calibri"/>
                <a:cs typeface="Calibri"/>
              </a:rPr>
              <a:t> </a:t>
            </a:r>
            <a:r>
              <a:rPr sz="2325" spc="11" dirty="0">
                <a:latin typeface="Calibri"/>
                <a:cs typeface="Calibri"/>
              </a:rPr>
              <a:t>shared</a:t>
            </a:r>
            <a:r>
              <a:rPr sz="2325" spc="232" dirty="0">
                <a:latin typeface="Calibri"/>
                <a:cs typeface="Calibri"/>
              </a:rPr>
              <a:t> </a:t>
            </a:r>
            <a:r>
              <a:rPr sz="2325" spc="11" dirty="0">
                <a:latin typeface="Calibri"/>
                <a:cs typeface="Calibri"/>
              </a:rPr>
              <a:t>across</a:t>
            </a:r>
            <a:r>
              <a:rPr sz="2325" spc="222" dirty="0">
                <a:latin typeface="Calibri"/>
                <a:cs typeface="Calibri"/>
              </a:rPr>
              <a:t> </a:t>
            </a:r>
            <a:r>
              <a:rPr sz="2325" spc="21" dirty="0">
                <a:latin typeface="Calibri"/>
                <a:cs typeface="Calibri"/>
              </a:rPr>
              <a:t>timesteps</a:t>
            </a:r>
            <a:endParaRPr sz="2325" dirty="0">
              <a:latin typeface="Calibri"/>
              <a:cs typeface="Calibri"/>
            </a:endParaRPr>
          </a:p>
          <a:p>
            <a:pPr marL="107366" marR="91261" algn="just">
              <a:lnSpc>
                <a:spcPct val="102600"/>
              </a:lnSpc>
              <a:spcBef>
                <a:spcPts val="634"/>
              </a:spcBef>
            </a:pPr>
            <a:r>
              <a:rPr sz="2325" spc="148" dirty="0">
                <a:latin typeface="Calibri"/>
                <a:cs typeface="Calibri"/>
              </a:rPr>
              <a:t>The </a:t>
            </a:r>
            <a:r>
              <a:rPr sz="2325" spc="-11" dirty="0">
                <a:latin typeface="Calibri"/>
                <a:cs typeface="Calibri"/>
              </a:rPr>
              <a:t>same </a:t>
            </a:r>
            <a:r>
              <a:rPr sz="2325" spc="11" dirty="0">
                <a:latin typeface="Calibri"/>
                <a:cs typeface="Calibri"/>
              </a:rPr>
              <a:t>network </a:t>
            </a:r>
            <a:r>
              <a:rPr sz="2325" spc="85" dirty="0">
                <a:latin typeface="Calibri"/>
                <a:cs typeface="Calibri"/>
              </a:rPr>
              <a:t>(and </a:t>
            </a:r>
            <a:r>
              <a:rPr sz="2325" spc="32" dirty="0">
                <a:latin typeface="Calibri"/>
                <a:cs typeface="Calibri"/>
              </a:rPr>
              <a:t>parameters) </a:t>
            </a:r>
            <a:r>
              <a:rPr sz="2325" spc="42" dirty="0">
                <a:latin typeface="Calibri"/>
                <a:cs typeface="Calibri"/>
              </a:rPr>
              <a:t> can</a:t>
            </a:r>
            <a:r>
              <a:rPr sz="2325" spc="53" dirty="0">
                <a:latin typeface="Calibri"/>
                <a:cs typeface="Calibri"/>
              </a:rPr>
              <a:t> </a:t>
            </a:r>
            <a:r>
              <a:rPr sz="2325" spc="116" dirty="0">
                <a:latin typeface="Calibri"/>
                <a:cs typeface="Calibri"/>
              </a:rPr>
              <a:t>b</a:t>
            </a:r>
            <a:r>
              <a:rPr sz="2325" spc="-137" dirty="0">
                <a:latin typeface="Calibri"/>
                <a:cs typeface="Calibri"/>
              </a:rPr>
              <a:t>e</a:t>
            </a:r>
            <a:r>
              <a:rPr sz="2325" spc="53" dirty="0">
                <a:latin typeface="Calibri"/>
                <a:cs typeface="Calibri"/>
              </a:rPr>
              <a:t> </a:t>
            </a:r>
            <a:r>
              <a:rPr sz="2325" spc="-11" dirty="0">
                <a:latin typeface="Calibri"/>
                <a:cs typeface="Calibri"/>
              </a:rPr>
              <a:t>used</a:t>
            </a:r>
            <a:r>
              <a:rPr sz="2325" spc="63" dirty="0">
                <a:latin typeface="Calibri"/>
                <a:cs typeface="Calibri"/>
              </a:rPr>
              <a:t> </a:t>
            </a:r>
            <a:r>
              <a:rPr sz="2325" spc="21" dirty="0">
                <a:latin typeface="Calibri"/>
                <a:cs typeface="Calibri"/>
              </a:rPr>
              <a:t>to</a:t>
            </a:r>
            <a:r>
              <a:rPr sz="2325" spc="53" dirty="0">
                <a:latin typeface="Calibri"/>
                <a:cs typeface="Calibri"/>
              </a:rPr>
              <a:t> </a:t>
            </a:r>
            <a:r>
              <a:rPr sz="2325" spc="11" dirty="0">
                <a:latin typeface="Calibri"/>
                <a:cs typeface="Calibri"/>
              </a:rPr>
              <a:t>compute</a:t>
            </a:r>
            <a:r>
              <a:rPr sz="2325" spc="53" dirty="0">
                <a:latin typeface="Calibri"/>
                <a:cs typeface="Calibri"/>
              </a:rPr>
              <a:t> </a:t>
            </a:r>
            <a:r>
              <a:rPr sz="2325" i="1" spc="85" dirty="0">
                <a:latin typeface="Calibri"/>
                <a:cs typeface="Calibri"/>
              </a:rPr>
              <a:t>y</a:t>
            </a:r>
            <a:r>
              <a:rPr sz="2536" spc="205" baseline="-10416" dirty="0">
                <a:latin typeface="Calibri"/>
                <a:cs typeface="Calibri"/>
              </a:rPr>
              <a:t>1</a:t>
            </a:r>
            <a:r>
              <a:rPr sz="2325" i="1" spc="53" dirty="0">
                <a:latin typeface="Calibri"/>
                <a:cs typeface="Calibri"/>
              </a:rPr>
              <a:t>,</a:t>
            </a:r>
            <a:r>
              <a:rPr sz="2325" i="1" spc="-148" dirty="0">
                <a:latin typeface="Calibri"/>
                <a:cs typeface="Calibri"/>
              </a:rPr>
              <a:t> </a:t>
            </a:r>
            <a:r>
              <a:rPr sz="2325" i="1" spc="74" dirty="0">
                <a:latin typeface="Calibri"/>
                <a:cs typeface="Calibri"/>
              </a:rPr>
              <a:t>y</a:t>
            </a:r>
            <a:r>
              <a:rPr sz="2536" spc="205" baseline="-10416" dirty="0">
                <a:latin typeface="Calibri"/>
                <a:cs typeface="Calibri"/>
              </a:rPr>
              <a:t>2</a:t>
            </a:r>
            <a:r>
              <a:rPr sz="2325" i="1" spc="53" dirty="0">
                <a:latin typeface="Calibri"/>
                <a:cs typeface="Calibri"/>
              </a:rPr>
              <a:t>,</a:t>
            </a:r>
            <a:r>
              <a:rPr sz="2325" i="1" spc="-148" dirty="0">
                <a:latin typeface="Calibri"/>
                <a:cs typeface="Calibri"/>
              </a:rPr>
              <a:t> </a:t>
            </a:r>
            <a:r>
              <a:rPr sz="2325" i="1" spc="42" dirty="0">
                <a:latin typeface="Calibri"/>
                <a:cs typeface="Calibri"/>
              </a:rPr>
              <a:t>.</a:t>
            </a:r>
            <a:r>
              <a:rPr sz="2325" i="1" spc="-148" dirty="0">
                <a:latin typeface="Calibri"/>
                <a:cs typeface="Calibri"/>
              </a:rPr>
              <a:t> </a:t>
            </a:r>
            <a:r>
              <a:rPr sz="2325" i="1" spc="42" dirty="0">
                <a:latin typeface="Calibri"/>
                <a:cs typeface="Calibri"/>
              </a:rPr>
              <a:t>.</a:t>
            </a:r>
            <a:r>
              <a:rPr sz="2325" i="1" spc="-148" dirty="0">
                <a:latin typeface="Calibri"/>
                <a:cs typeface="Calibri"/>
              </a:rPr>
              <a:t> </a:t>
            </a:r>
            <a:r>
              <a:rPr sz="2325" i="1" spc="42" dirty="0">
                <a:latin typeface="Calibri"/>
                <a:cs typeface="Calibri"/>
              </a:rPr>
              <a:t>.</a:t>
            </a:r>
            <a:r>
              <a:rPr sz="2325" i="1" spc="-148" dirty="0">
                <a:latin typeface="Calibri"/>
                <a:cs typeface="Calibri"/>
              </a:rPr>
              <a:t> </a:t>
            </a:r>
            <a:r>
              <a:rPr sz="2325" i="1" spc="53" dirty="0">
                <a:latin typeface="Calibri"/>
                <a:cs typeface="Calibri"/>
              </a:rPr>
              <a:t>,</a:t>
            </a:r>
            <a:r>
              <a:rPr sz="2325" i="1" spc="-148" dirty="0">
                <a:latin typeface="Calibri"/>
                <a:cs typeface="Calibri"/>
              </a:rPr>
              <a:t> </a:t>
            </a:r>
            <a:r>
              <a:rPr sz="2325" i="1" spc="85" dirty="0">
                <a:latin typeface="Calibri"/>
                <a:cs typeface="Calibri"/>
              </a:rPr>
              <a:t>y</a:t>
            </a:r>
            <a:r>
              <a:rPr sz="2536" spc="32" baseline="-10416" dirty="0">
                <a:latin typeface="Calibri"/>
                <a:cs typeface="Calibri"/>
              </a:rPr>
              <a:t>10  </a:t>
            </a:r>
            <a:r>
              <a:rPr sz="2325" dirty="0">
                <a:latin typeface="Calibri"/>
                <a:cs typeface="Calibri"/>
              </a:rPr>
              <a:t>or</a:t>
            </a:r>
            <a:r>
              <a:rPr sz="2325" spc="232" dirty="0">
                <a:latin typeface="Calibri"/>
                <a:cs typeface="Calibri"/>
              </a:rPr>
              <a:t> </a:t>
            </a:r>
            <a:r>
              <a:rPr sz="2325" i="1" spc="42" dirty="0">
                <a:latin typeface="Calibri"/>
                <a:cs typeface="Calibri"/>
              </a:rPr>
              <a:t>y</a:t>
            </a:r>
            <a:r>
              <a:rPr sz="2536" spc="63" baseline="-10416" dirty="0">
                <a:latin typeface="Calibri"/>
                <a:cs typeface="Calibri"/>
              </a:rPr>
              <a:t>100</a:t>
            </a:r>
            <a:endParaRPr sz="2536" baseline="-10416" dirty="0">
              <a:latin typeface="Calibri"/>
              <a:cs typeface="Calibri"/>
            </a:endParaRPr>
          </a:p>
        </p:txBody>
      </p:sp>
      <p:pic>
        <p:nvPicPr>
          <p:cNvPr id="108" name="object 108"/>
          <p:cNvPicPr/>
          <p:nvPr/>
        </p:nvPicPr>
        <p:blipFill>
          <a:blip r:embed="rId3" cstate="print"/>
          <a:stretch>
            <a:fillRect/>
          </a:stretch>
        </p:blipFill>
        <p:spPr>
          <a:xfrm>
            <a:off x="6649069" y="5020029"/>
            <a:ext cx="133643" cy="133643"/>
          </a:xfrm>
          <a:prstGeom prst="rect">
            <a:avLst/>
          </a:prstGeom>
        </p:spPr>
      </p:pic>
      <p:grpSp>
        <p:nvGrpSpPr>
          <p:cNvPr id="109" name="object 109"/>
          <p:cNvGrpSpPr/>
          <p:nvPr/>
        </p:nvGrpSpPr>
        <p:grpSpPr>
          <a:xfrm>
            <a:off x="2983" y="6597315"/>
            <a:ext cx="12173957" cy="250968"/>
            <a:chOff x="0" y="3121507"/>
            <a:chExt cx="5760085" cy="118745"/>
          </a:xfrm>
        </p:grpSpPr>
        <p:sp>
          <p:nvSpPr>
            <p:cNvPr id="110" name="object 110"/>
            <p:cNvSpPr/>
            <p:nvPr/>
          </p:nvSpPr>
          <p:spPr>
            <a:xfrm>
              <a:off x="0" y="3121507"/>
              <a:ext cx="2880360" cy="118745"/>
            </a:xfrm>
            <a:custGeom>
              <a:avLst/>
              <a:gdLst/>
              <a:ahLst/>
              <a:cxnLst/>
              <a:rect l="l" t="t" r="r" b="b"/>
              <a:pathLst>
                <a:path w="2880360" h="118744">
                  <a:moveTo>
                    <a:pt x="2880004" y="0"/>
                  </a:moveTo>
                  <a:lnTo>
                    <a:pt x="0" y="0"/>
                  </a:lnTo>
                  <a:lnTo>
                    <a:pt x="0" y="118490"/>
                  </a:lnTo>
                  <a:lnTo>
                    <a:pt x="2880004" y="118490"/>
                  </a:lnTo>
                  <a:lnTo>
                    <a:pt x="2880004" y="0"/>
                  </a:lnTo>
                  <a:close/>
                </a:path>
              </a:pathLst>
            </a:custGeom>
            <a:solidFill>
              <a:srgbClr val="000000"/>
            </a:solidFill>
          </p:spPr>
          <p:txBody>
            <a:bodyPr wrap="square" lIns="0" tIns="0" rIns="0" bIns="0" rtlCol="0"/>
            <a:lstStyle/>
            <a:p>
              <a:endParaRPr sz="2959"/>
            </a:p>
          </p:txBody>
        </p:sp>
        <p:sp>
          <p:nvSpPr>
            <p:cNvPr id="111" name="object 111"/>
            <p:cNvSpPr/>
            <p:nvPr/>
          </p:nvSpPr>
          <p:spPr>
            <a:xfrm>
              <a:off x="2880004" y="3121507"/>
              <a:ext cx="2880360" cy="118745"/>
            </a:xfrm>
            <a:custGeom>
              <a:avLst/>
              <a:gdLst/>
              <a:ahLst/>
              <a:cxnLst/>
              <a:rect l="l" t="t" r="r" b="b"/>
              <a:pathLst>
                <a:path w="2880360" h="118744">
                  <a:moveTo>
                    <a:pt x="2880004" y="0"/>
                  </a:moveTo>
                  <a:lnTo>
                    <a:pt x="0" y="0"/>
                  </a:lnTo>
                  <a:lnTo>
                    <a:pt x="0" y="118491"/>
                  </a:lnTo>
                  <a:lnTo>
                    <a:pt x="2880004" y="118491"/>
                  </a:lnTo>
                  <a:lnTo>
                    <a:pt x="2880004" y="0"/>
                  </a:lnTo>
                  <a:close/>
                </a:path>
              </a:pathLst>
            </a:custGeom>
            <a:solidFill>
              <a:srgbClr val="3333B2"/>
            </a:solidFill>
          </p:spPr>
          <p:txBody>
            <a:bodyPr wrap="square" lIns="0" tIns="0" rIns="0" bIns="0" rtlCol="0"/>
            <a:lstStyle/>
            <a:p>
              <a:endParaRPr sz="2959"/>
            </a:p>
          </p:txBody>
        </p:sp>
      </p:grpSp>
      <p:sp>
        <p:nvSpPr>
          <p:cNvPr id="112" name="object 112"/>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17/41</a:t>
            </a:r>
            <a:endParaRPr sz="1268">
              <a:latin typeface="Calibri"/>
              <a:cs typeface="Calibri"/>
            </a:endParaRPr>
          </a:p>
        </p:txBody>
      </p:sp>
      <p:sp>
        <p:nvSpPr>
          <p:cNvPr id="113" name="object 113"/>
          <p:cNvSpPr txBox="1">
            <a:spLocks noGrp="1"/>
          </p:cNvSpPr>
          <p:nvPr>
            <p:ph type="ftr" sz="quarter" idx="4294967295"/>
          </p:nvPr>
        </p:nvSpPr>
        <p:spPr>
          <a:xfrm>
            <a:off x="4247265" y="6622863"/>
            <a:ext cx="1641357" cy="359073"/>
          </a:xfrm>
          <a:prstGeom prst="rect">
            <a:avLst/>
          </a:prstGeom>
        </p:spPr>
        <p:txBody>
          <a:bodyPr vert="horz" wrap="square" lIns="0" tIns="0" rIns="0" bIns="0" rtlCol="0">
            <a:spAutoFit/>
          </a:bodyPr>
          <a:lstStyle/>
          <a:p>
            <a:pPr marL="26841">
              <a:lnSpc>
                <a:spcPts val="1416"/>
              </a:lnSpc>
            </a:pPr>
            <a:r>
              <a:rPr spc="159" dirty="0"/>
              <a:t>Mitesh</a:t>
            </a:r>
            <a:r>
              <a:rPr spc="190" dirty="0"/>
              <a:t> </a:t>
            </a:r>
            <a:r>
              <a:rPr spc="201" dirty="0"/>
              <a:t>M.</a:t>
            </a:r>
            <a:r>
              <a:rPr spc="190" dirty="0"/>
              <a:t> </a:t>
            </a:r>
            <a:r>
              <a:rPr spc="222" dirty="0"/>
              <a:t>Khapra</a:t>
            </a:r>
          </a:p>
        </p:txBody>
      </p:sp>
      <p:sp>
        <p:nvSpPr>
          <p:cNvPr id="114" name="object 114"/>
          <p:cNvSpPr txBox="1"/>
          <p:nvPr/>
        </p:nvSpPr>
        <p:spPr>
          <a:xfrm>
            <a:off x="6291298" y="6622863"/>
            <a:ext cx="3290766" cy="179536"/>
          </a:xfrm>
          <a:prstGeom prst="rect">
            <a:avLst/>
          </a:prstGeom>
        </p:spPr>
        <p:txBody>
          <a:bodyPr vert="horz" wrap="square" lIns="0" tIns="0" rIns="0" bIns="0" rtlCol="0">
            <a:spAutoFit/>
          </a:bodyPr>
          <a:lstStyle/>
          <a:p>
            <a:pPr marL="26841">
              <a:lnSpc>
                <a:spcPts val="1416"/>
              </a:lnSpc>
            </a:pPr>
            <a:r>
              <a:rPr sz="1268" spc="201" dirty="0">
                <a:solidFill>
                  <a:srgbClr val="FFFFFF"/>
                </a:solidFill>
                <a:latin typeface="Calibri"/>
                <a:cs typeface="Calibri"/>
                <a:hlinkClick r:id="rId4" action="ppaction://hlinksldjump"/>
              </a:rPr>
              <a:t>CS7015</a:t>
            </a:r>
            <a:r>
              <a:rPr sz="1268" spc="211" dirty="0">
                <a:solidFill>
                  <a:srgbClr val="FFFFFF"/>
                </a:solidFill>
                <a:latin typeface="Calibri"/>
                <a:cs typeface="Calibri"/>
                <a:hlinkClick r:id="rId4" action="ppaction://hlinksldjump"/>
              </a:rPr>
              <a:t> </a:t>
            </a:r>
            <a:r>
              <a:rPr sz="1268" spc="180" dirty="0">
                <a:solidFill>
                  <a:srgbClr val="FFFFFF"/>
                </a:solidFill>
                <a:latin typeface="Calibri"/>
                <a:cs typeface="Calibri"/>
                <a:hlinkClick r:id="rId4" action="ppaction://hlinksldjump"/>
              </a:rPr>
              <a:t>(Deep</a:t>
            </a:r>
            <a:r>
              <a:rPr sz="1268" spc="211" dirty="0">
                <a:solidFill>
                  <a:srgbClr val="FFFFFF"/>
                </a:solidFill>
                <a:latin typeface="Calibri"/>
                <a:cs typeface="Calibri"/>
                <a:hlinkClick r:id="rId4" action="ppaction://hlinksldjump"/>
              </a:rPr>
              <a:t> </a:t>
            </a:r>
            <a:r>
              <a:rPr sz="1268" spc="190" dirty="0">
                <a:solidFill>
                  <a:srgbClr val="FFFFFF"/>
                </a:solidFill>
                <a:latin typeface="Calibri"/>
                <a:cs typeface="Calibri"/>
                <a:hlinkClick r:id="rId4" action="ppaction://hlinksldjump"/>
              </a:rPr>
              <a:t>Learning)</a:t>
            </a:r>
            <a:r>
              <a:rPr sz="1268" spc="211" dirty="0">
                <a:solidFill>
                  <a:srgbClr val="FFFFFF"/>
                </a:solidFill>
                <a:latin typeface="Calibri"/>
                <a:cs typeface="Calibri"/>
                <a:hlinkClick r:id="rId4" action="ppaction://hlinksldjump"/>
              </a:rPr>
              <a:t> </a:t>
            </a:r>
            <a:r>
              <a:rPr sz="1268" spc="95" dirty="0">
                <a:solidFill>
                  <a:srgbClr val="FFFFFF"/>
                </a:solidFill>
                <a:latin typeface="Calibri"/>
                <a:cs typeface="Calibri"/>
                <a:hlinkClick r:id="rId4" action="ppaction://hlinksldjump"/>
              </a:rPr>
              <a:t>:</a:t>
            </a:r>
            <a:r>
              <a:rPr sz="1268" spc="370" dirty="0">
                <a:solidFill>
                  <a:srgbClr val="FFFFFF"/>
                </a:solidFill>
                <a:latin typeface="Calibri"/>
                <a:cs typeface="Calibri"/>
                <a:hlinkClick r:id="rId4" action="ppaction://hlinksldjump"/>
              </a:rPr>
              <a:t> </a:t>
            </a:r>
            <a:r>
              <a:rPr sz="1268" spc="169" dirty="0">
                <a:solidFill>
                  <a:srgbClr val="FFFFFF"/>
                </a:solidFill>
                <a:latin typeface="Calibri"/>
                <a:cs typeface="Calibri"/>
                <a:hlinkClick r:id="rId4" action="ppaction://hlinksldjump"/>
              </a:rPr>
              <a:t>Lecture</a:t>
            </a:r>
            <a:r>
              <a:rPr sz="1268" spc="211" dirty="0">
                <a:solidFill>
                  <a:srgbClr val="FFFFFF"/>
                </a:solidFill>
                <a:latin typeface="Calibri"/>
                <a:cs typeface="Calibri"/>
                <a:hlinkClick r:id="rId4" action="ppaction://hlinksldjump"/>
              </a:rPr>
              <a:t> </a:t>
            </a:r>
            <a:r>
              <a:rPr sz="1268" spc="127" dirty="0">
                <a:solidFill>
                  <a:srgbClr val="FFFFFF"/>
                </a:solidFill>
                <a:latin typeface="Calibri"/>
                <a:cs typeface="Calibri"/>
                <a:hlinkClick r:id="rId4" action="ppaction://hlinksldjump"/>
              </a:rPr>
              <a:t>14</a:t>
            </a:r>
            <a:endParaRPr sz="1268">
              <a:latin typeface="Calibri"/>
              <a:cs typeface="Calibri"/>
            </a:endParaRPr>
          </a:p>
        </p:txBody>
      </p:sp>
      <p:sp>
        <p:nvSpPr>
          <p:cNvPr id="115" name="Title 114"/>
          <p:cNvSpPr>
            <a:spLocks noGrp="1"/>
          </p:cNvSpPr>
          <p:nvPr>
            <p:ph type="title"/>
          </p:nvPr>
        </p:nvSpPr>
        <p:spPr/>
        <p:txBody>
          <a:bodyPr>
            <a:normAutofit/>
          </a:bodyPr>
          <a:lstStyle/>
          <a:p>
            <a:r>
              <a:rPr lang="en-IN" dirty="0" smtClean="0"/>
              <a:t>RNN</a:t>
            </a:r>
            <a:endParaRPr lang="en-IN" dirty="0"/>
          </a:p>
        </p:txBody>
      </p:sp>
      <p:sp>
        <p:nvSpPr>
          <p:cNvPr id="116" name="Rectangle 115"/>
          <p:cNvSpPr/>
          <p:nvPr/>
        </p:nvSpPr>
        <p:spPr>
          <a:xfrm>
            <a:off x="1364323" y="5325235"/>
            <a:ext cx="3702680" cy="307777"/>
          </a:xfrm>
          <a:prstGeom prst="rect">
            <a:avLst/>
          </a:prstGeom>
        </p:spPr>
        <p:txBody>
          <a:bodyPr wrap="none">
            <a:spAutoFit/>
          </a:bodyPr>
          <a:lstStyle/>
          <a:p>
            <a:r>
              <a:rPr lang="en-IN" dirty="0" smtClean="0"/>
              <a:t> </a:t>
            </a:r>
            <a:r>
              <a:rPr lang="en-US" spc="20" dirty="0"/>
              <a:t>add</a:t>
            </a:r>
            <a:r>
              <a:rPr lang="en-US" spc="85" dirty="0"/>
              <a:t> </a:t>
            </a:r>
            <a:r>
              <a:rPr lang="en-US" spc="15" dirty="0"/>
              <a:t>a</a:t>
            </a:r>
            <a:r>
              <a:rPr lang="en-US" spc="90" dirty="0"/>
              <a:t> </a:t>
            </a:r>
            <a:r>
              <a:rPr lang="en-US" spc="10" dirty="0"/>
              <a:t>recurrent </a:t>
            </a:r>
            <a:r>
              <a:rPr lang="en-US" spc="-235" dirty="0"/>
              <a:t> </a:t>
            </a:r>
            <a:r>
              <a:rPr lang="en-US" spc="5" dirty="0"/>
              <a:t>connection</a:t>
            </a:r>
            <a:r>
              <a:rPr lang="en-US" spc="110" dirty="0"/>
              <a:t> </a:t>
            </a:r>
            <a:r>
              <a:rPr lang="en-US" spc="35" dirty="0"/>
              <a:t>in</a:t>
            </a:r>
            <a:r>
              <a:rPr lang="en-US" spc="114" dirty="0"/>
              <a:t> </a:t>
            </a:r>
            <a:r>
              <a:rPr lang="en-US" dirty="0"/>
              <a:t>the</a:t>
            </a:r>
            <a:r>
              <a:rPr lang="en-US" spc="114" dirty="0"/>
              <a:t> </a:t>
            </a:r>
            <a:r>
              <a:rPr lang="en-US" spc="5" dirty="0"/>
              <a:t>network</a:t>
            </a:r>
            <a:endParaRPr lang="en-IN" dirty="0"/>
          </a:p>
        </p:txBody>
      </p:sp>
    </p:spTree>
    <p:extLst>
      <p:ext uri="{BB962C8B-B14F-4D97-AF65-F5344CB8AC3E}">
        <p14:creationId xmlns:p14="http://schemas.microsoft.com/office/powerpoint/2010/main" val="2596360727"/>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825305" y="181769"/>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Recurrent Neural Networks</a:t>
            </a:r>
            <a:endParaRPr/>
          </a:p>
        </p:txBody>
      </p:sp>
      <p:sp>
        <p:nvSpPr>
          <p:cNvPr id="123" name="Google Shape;123;p15"/>
          <p:cNvSpPr txBox="1">
            <a:spLocks noGrp="1"/>
          </p:cNvSpPr>
          <p:nvPr>
            <p:ph type="body" idx="1"/>
          </p:nvPr>
        </p:nvSpPr>
        <p:spPr>
          <a:xfrm>
            <a:off x="838200" y="1638300"/>
            <a:ext cx="10781714" cy="4676775"/>
          </a:xfrm>
          <a:prstGeom prst="rect">
            <a:avLst/>
          </a:prstGeom>
          <a:noFill/>
          <a:ln>
            <a:noFill/>
          </a:ln>
        </p:spPr>
        <p:txBody>
          <a:bodyPr spcFirstLastPara="1" wrap="square" lIns="0" tIns="45700" rIns="0" bIns="45700" anchor="t" anchorCtr="0">
            <a:normAutofit lnSpcReduction="10000"/>
          </a:bodyPr>
          <a:lstStyle/>
          <a:p>
            <a:pPr marL="91440" lvl="0" indent="-127000" algn="l" rtl="0">
              <a:lnSpc>
                <a:spcPct val="90000"/>
              </a:lnSpc>
              <a:spcBef>
                <a:spcPts val="0"/>
              </a:spcBef>
              <a:spcAft>
                <a:spcPts val="0"/>
              </a:spcAft>
              <a:buSzPts val="2000"/>
              <a:buChar char=" "/>
            </a:pPr>
            <a:r>
              <a:rPr lang="en-US"/>
              <a:t>Human brain deals with information streams. Most data is obtained, processed, and generated </a:t>
            </a:r>
            <a:r>
              <a:rPr lang="en-US" u="sng">
                <a:solidFill>
                  <a:schemeClr val="hlink"/>
                </a:solidFill>
                <a:hlinkClick r:id="rId3" action="ppaction://hlinksldjump"/>
              </a:rPr>
              <a:t>sequentially</a:t>
            </a:r>
            <a:r>
              <a:rPr lang="en-US"/>
              <a:t>.</a:t>
            </a:r>
            <a:endParaRPr/>
          </a:p>
          <a:p>
            <a:pPr marL="384048" lvl="1" indent="-182880" algn="l" rtl="0">
              <a:lnSpc>
                <a:spcPct val="90000"/>
              </a:lnSpc>
              <a:spcBef>
                <a:spcPts val="400"/>
              </a:spcBef>
              <a:spcAft>
                <a:spcPts val="0"/>
              </a:spcAft>
              <a:buSzPts val="1800"/>
              <a:buChar char="◦"/>
            </a:pPr>
            <a:r>
              <a:rPr lang="en-US"/>
              <a:t>E.g., listening: soundwaves 🡪 vocabularies/sentences</a:t>
            </a:r>
            <a:endParaRPr/>
          </a:p>
          <a:p>
            <a:pPr marL="384048" lvl="1" indent="-182880" algn="l" rtl="0">
              <a:lnSpc>
                <a:spcPct val="90000"/>
              </a:lnSpc>
              <a:spcBef>
                <a:spcPts val="600"/>
              </a:spcBef>
              <a:spcAft>
                <a:spcPts val="0"/>
              </a:spcAft>
              <a:buSzPts val="1800"/>
              <a:buChar char="◦"/>
            </a:pPr>
            <a:r>
              <a:rPr lang="en-US"/>
              <a:t>E.g., action: brain signals/instructions 🡪 sequential muscle movements</a:t>
            </a:r>
            <a:endParaRPr/>
          </a:p>
          <a:p>
            <a:pPr marL="91440" lvl="0" indent="-127000" algn="l" rtl="0">
              <a:lnSpc>
                <a:spcPct val="90000"/>
              </a:lnSpc>
              <a:spcBef>
                <a:spcPts val="1600"/>
              </a:spcBef>
              <a:spcAft>
                <a:spcPts val="0"/>
              </a:spcAft>
              <a:buSzPts val="2000"/>
              <a:buChar char=" "/>
            </a:pPr>
            <a:r>
              <a:rPr lang="en-US"/>
              <a:t>Human thoughts have persistence; humans don’t start their thinking from scratch every second. </a:t>
            </a:r>
            <a:endParaRPr/>
          </a:p>
          <a:p>
            <a:pPr marL="384048" lvl="1" indent="-182880" algn="l" rtl="0">
              <a:lnSpc>
                <a:spcPct val="90000"/>
              </a:lnSpc>
              <a:spcBef>
                <a:spcPts val="400"/>
              </a:spcBef>
              <a:spcAft>
                <a:spcPts val="0"/>
              </a:spcAft>
              <a:buSzPts val="1800"/>
              <a:buChar char="◦"/>
            </a:pPr>
            <a:r>
              <a:rPr lang="en-US"/>
              <a:t>As you read this sentence, you understand each word based on your prior knowledge.</a:t>
            </a:r>
            <a:endParaRPr/>
          </a:p>
          <a:p>
            <a:pPr marL="91440" lvl="0" indent="-127000" algn="l" rtl="0">
              <a:lnSpc>
                <a:spcPct val="90000"/>
              </a:lnSpc>
              <a:spcBef>
                <a:spcPts val="1600"/>
              </a:spcBef>
              <a:spcAft>
                <a:spcPts val="0"/>
              </a:spcAft>
              <a:buSzPts val="2000"/>
              <a:buChar char=" "/>
            </a:pPr>
            <a:r>
              <a:rPr lang="en-US"/>
              <a:t>The applications of standard Artificial Neural Networks (and also Convolutional Networks) are limited due to:</a:t>
            </a:r>
            <a:endParaRPr/>
          </a:p>
          <a:p>
            <a:pPr marL="384048" lvl="1" indent="-182880" algn="l" rtl="0">
              <a:lnSpc>
                <a:spcPct val="90000"/>
              </a:lnSpc>
              <a:spcBef>
                <a:spcPts val="400"/>
              </a:spcBef>
              <a:spcAft>
                <a:spcPts val="0"/>
              </a:spcAft>
              <a:buSzPts val="1800"/>
              <a:buChar char="◦"/>
            </a:pPr>
            <a:r>
              <a:rPr lang="en-US"/>
              <a:t>They only accepted a fixed-size vector as input (e.g., an image) and produce a fixed-size vector as output (e.g., probabilities of different classes). </a:t>
            </a:r>
            <a:endParaRPr/>
          </a:p>
          <a:p>
            <a:pPr marL="384048" lvl="1" indent="-182880" algn="l" rtl="0">
              <a:lnSpc>
                <a:spcPct val="90000"/>
              </a:lnSpc>
              <a:spcBef>
                <a:spcPts val="600"/>
              </a:spcBef>
              <a:spcAft>
                <a:spcPts val="0"/>
              </a:spcAft>
              <a:buSzPts val="1800"/>
              <a:buChar char="◦"/>
            </a:pPr>
            <a:r>
              <a:rPr lang="en-US"/>
              <a:t>These models use a fixed amount of computational steps (e.g. the number of layers in the model).</a:t>
            </a:r>
            <a:endParaRPr/>
          </a:p>
          <a:p>
            <a:pPr marL="91440" lvl="0" indent="-127000" algn="l" rtl="0">
              <a:lnSpc>
                <a:spcPct val="90000"/>
              </a:lnSpc>
              <a:spcBef>
                <a:spcPts val="1600"/>
              </a:spcBef>
              <a:spcAft>
                <a:spcPts val="0"/>
              </a:spcAft>
              <a:buSzPts val="2000"/>
              <a:buChar char=" "/>
            </a:pPr>
            <a:r>
              <a:rPr lang="en-US"/>
              <a:t>Recurrent Neural Networks (RNNs) are a family of neural networks introduced to </a:t>
            </a:r>
            <a:r>
              <a:rPr lang="en-US" b="1"/>
              <a:t>learn sequential data</a:t>
            </a:r>
            <a:r>
              <a:rPr lang="en-US"/>
              <a:t>.</a:t>
            </a:r>
            <a:endParaRPr/>
          </a:p>
          <a:p>
            <a:pPr marL="384048" lvl="1" indent="-182880" algn="l" rtl="0">
              <a:lnSpc>
                <a:spcPct val="90000"/>
              </a:lnSpc>
              <a:spcBef>
                <a:spcPts val="400"/>
              </a:spcBef>
              <a:spcAft>
                <a:spcPts val="0"/>
              </a:spcAft>
              <a:buSzPts val="1800"/>
              <a:buChar char="◦"/>
            </a:pPr>
            <a:r>
              <a:rPr lang="en-US"/>
              <a:t>Inspired by the temporal-dependent and persistent human thoughts</a:t>
            </a:r>
            <a:endParaRPr/>
          </a:p>
        </p:txBody>
      </p:sp>
      <p:sp>
        <p:nvSpPr>
          <p:cNvPr id="124" name="Google Shape;124;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ts val="4800"/>
              <a:buFont typeface="Calibri"/>
              <a:buNone/>
            </a:pPr>
            <a:r>
              <a:rPr lang="en-US"/>
              <a:t>Real-life Sequence Learning Applications</a:t>
            </a:r>
            <a:endParaRPr/>
          </a:p>
        </p:txBody>
      </p:sp>
      <p:sp>
        <p:nvSpPr>
          <p:cNvPr id="144" name="Google Shape;144;p18"/>
          <p:cNvSpPr txBox="1">
            <a:spLocks noGrp="1"/>
          </p:cNvSpPr>
          <p:nvPr>
            <p:ph type="body" idx="1"/>
          </p:nvPr>
        </p:nvSpPr>
        <p:spPr>
          <a:xfrm>
            <a:off x="838200" y="1825625"/>
            <a:ext cx="10515600" cy="2007466"/>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RNNs can be applied to various type of sequential data to learn the temporal patterns.</a:t>
            </a:r>
            <a:endParaRPr/>
          </a:p>
          <a:p>
            <a:pPr marL="384048" lvl="1" indent="-182880" algn="l" rtl="0">
              <a:lnSpc>
                <a:spcPct val="90000"/>
              </a:lnSpc>
              <a:spcBef>
                <a:spcPts val="400"/>
              </a:spcBef>
              <a:spcAft>
                <a:spcPts val="0"/>
              </a:spcAft>
              <a:buSzPts val="1800"/>
              <a:buChar char="◦"/>
            </a:pPr>
            <a:r>
              <a:rPr lang="en-US"/>
              <a:t>Time-series data (e.g., stock price) 🡪 Prediction, regression</a:t>
            </a:r>
            <a:endParaRPr/>
          </a:p>
          <a:p>
            <a:pPr marL="384048" lvl="1" indent="-182880" algn="l" rtl="0">
              <a:lnSpc>
                <a:spcPct val="90000"/>
              </a:lnSpc>
              <a:spcBef>
                <a:spcPts val="600"/>
              </a:spcBef>
              <a:spcAft>
                <a:spcPts val="0"/>
              </a:spcAft>
              <a:buSzPts val="1800"/>
              <a:buChar char="◦"/>
            </a:pPr>
            <a:r>
              <a:rPr lang="en-US"/>
              <a:t>Raw sensor data (e.g., signal, voice, handwriting) 🡪 Labels or text sequences</a:t>
            </a:r>
            <a:endParaRPr/>
          </a:p>
          <a:p>
            <a:pPr marL="384048" lvl="1" indent="-182880" algn="l" rtl="0">
              <a:lnSpc>
                <a:spcPct val="90000"/>
              </a:lnSpc>
              <a:spcBef>
                <a:spcPts val="600"/>
              </a:spcBef>
              <a:spcAft>
                <a:spcPts val="0"/>
              </a:spcAft>
              <a:buSzPts val="1800"/>
              <a:buChar char="◦"/>
            </a:pPr>
            <a:r>
              <a:rPr lang="en-US"/>
              <a:t>Text 🡪 Label (e.g., sentiment) or text sequence (e.g., translation, summary, answer) </a:t>
            </a:r>
            <a:endParaRPr/>
          </a:p>
          <a:p>
            <a:pPr marL="384048" lvl="1" indent="-182880" algn="l" rtl="0">
              <a:lnSpc>
                <a:spcPct val="90000"/>
              </a:lnSpc>
              <a:spcBef>
                <a:spcPts val="600"/>
              </a:spcBef>
              <a:spcAft>
                <a:spcPts val="0"/>
              </a:spcAft>
              <a:buSzPts val="1800"/>
              <a:buChar char="◦"/>
            </a:pPr>
            <a:r>
              <a:rPr lang="en-US"/>
              <a:t>Image and video 🡪 Text description (e.g., captions, scene interpretation)</a:t>
            </a:r>
            <a:endParaRPr/>
          </a:p>
          <a:p>
            <a:pPr marL="384048" lvl="1" indent="-68579" algn="l" rtl="0">
              <a:lnSpc>
                <a:spcPct val="90000"/>
              </a:lnSpc>
              <a:spcBef>
                <a:spcPts val="600"/>
              </a:spcBef>
              <a:spcAft>
                <a:spcPts val="0"/>
              </a:spcAft>
              <a:buSzPts val="1800"/>
              <a:buNone/>
            </a:pPr>
            <a:endParaRPr/>
          </a:p>
          <a:p>
            <a:pPr marL="457200" lvl="1" indent="0" algn="l" rtl="0">
              <a:lnSpc>
                <a:spcPct val="90000"/>
              </a:lnSpc>
              <a:spcBef>
                <a:spcPts val="600"/>
              </a:spcBef>
              <a:spcAft>
                <a:spcPts val="0"/>
              </a:spcAft>
              <a:buSzPts val="1800"/>
              <a:buNone/>
            </a:pPr>
            <a:endParaRPr/>
          </a:p>
        </p:txBody>
      </p:sp>
      <p:sp>
        <p:nvSpPr>
          <p:cNvPr id="145" name="Google Shape;145;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aphicFrame>
        <p:nvGraphicFramePr>
          <p:cNvPr id="146" name="Google Shape;146;p18"/>
          <p:cNvGraphicFramePr/>
          <p:nvPr/>
        </p:nvGraphicFramePr>
        <p:xfrm>
          <a:off x="1190478" y="3853837"/>
          <a:ext cx="9811050" cy="2377375"/>
        </p:xfrm>
        <a:graphic>
          <a:graphicData uri="http://schemas.openxmlformats.org/drawingml/2006/table">
            <a:tbl>
              <a:tblPr firstRow="1" bandRow="1">
                <a:noFill/>
                <a:tableStyleId>{C2BC268E-8242-48F9-8593-83806E97429F}</a:tableStyleId>
              </a:tblPr>
              <a:tblGrid>
                <a:gridCol w="4586225"/>
                <a:gridCol w="2471100"/>
                <a:gridCol w="2753725"/>
              </a:tblGrid>
              <a:tr h="339625">
                <a:tc>
                  <a:txBody>
                    <a:bodyPr/>
                    <a:lstStyle/>
                    <a:p>
                      <a:pPr marL="0" marR="0" lvl="0" indent="0" algn="l" rtl="0">
                        <a:spcBef>
                          <a:spcPts val="0"/>
                        </a:spcBef>
                        <a:spcAft>
                          <a:spcPts val="0"/>
                        </a:spcAft>
                        <a:buNone/>
                      </a:pPr>
                      <a:r>
                        <a:rPr lang="en-US" sz="1600" b="1" u="none" strike="noStrike" cap="none"/>
                        <a:t>Task</a:t>
                      </a:r>
                      <a:endParaRPr/>
                    </a:p>
                  </a:txBody>
                  <a:tcPr marL="91450" marR="91450" marT="45725" marB="45725"/>
                </a:tc>
                <a:tc>
                  <a:txBody>
                    <a:bodyPr/>
                    <a:lstStyle/>
                    <a:p>
                      <a:pPr marL="0" marR="0" lvl="0" indent="0" algn="l" rtl="0">
                        <a:spcBef>
                          <a:spcPts val="0"/>
                        </a:spcBef>
                        <a:spcAft>
                          <a:spcPts val="0"/>
                        </a:spcAft>
                        <a:buNone/>
                      </a:pPr>
                      <a:r>
                        <a:rPr lang="en-US" sz="1600" b="1"/>
                        <a:t>Input</a:t>
                      </a:r>
                      <a:endParaRPr/>
                    </a:p>
                  </a:txBody>
                  <a:tcPr marL="91450" marR="91450" marT="45725" marB="45725"/>
                </a:tc>
                <a:tc>
                  <a:txBody>
                    <a:bodyPr/>
                    <a:lstStyle/>
                    <a:p>
                      <a:pPr marL="0" marR="0" lvl="0" indent="0" algn="l" rtl="0">
                        <a:spcBef>
                          <a:spcPts val="0"/>
                        </a:spcBef>
                        <a:spcAft>
                          <a:spcPts val="0"/>
                        </a:spcAft>
                        <a:buNone/>
                      </a:pPr>
                      <a:r>
                        <a:rPr lang="en-US" sz="1600" b="1"/>
                        <a:t>Output</a:t>
                      </a:r>
                      <a:endParaRPr/>
                    </a:p>
                  </a:txBody>
                  <a:tcPr marL="91450" marR="91450" marT="45725" marB="45725"/>
                </a:tc>
              </a:tr>
              <a:tr h="339625">
                <a:tc>
                  <a:txBody>
                    <a:bodyPr/>
                    <a:lstStyle/>
                    <a:p>
                      <a:pPr marL="0" marR="0" lvl="0" indent="0" algn="l" rtl="0">
                        <a:spcBef>
                          <a:spcPts val="0"/>
                        </a:spcBef>
                        <a:spcAft>
                          <a:spcPts val="0"/>
                        </a:spcAft>
                        <a:buNone/>
                      </a:pPr>
                      <a:r>
                        <a:rPr lang="en-US" sz="1600" b="1"/>
                        <a:t>Activity Recognition (Zhu et al. 2018)</a:t>
                      </a:r>
                      <a:endParaRPr sz="1600" b="1"/>
                    </a:p>
                  </a:txBody>
                  <a:tcPr marL="91450" marR="91450" marT="45725" marB="45725"/>
                </a:tc>
                <a:tc>
                  <a:txBody>
                    <a:bodyPr/>
                    <a:lstStyle/>
                    <a:p>
                      <a:pPr marL="0" marR="0" lvl="0" indent="0" algn="l" rtl="0">
                        <a:spcBef>
                          <a:spcPts val="0"/>
                        </a:spcBef>
                        <a:spcAft>
                          <a:spcPts val="0"/>
                        </a:spcAft>
                        <a:buNone/>
                      </a:pPr>
                      <a:r>
                        <a:rPr lang="en-US" sz="1600"/>
                        <a:t>Sensor Signals</a:t>
                      </a:r>
                      <a:endParaRPr/>
                    </a:p>
                  </a:txBody>
                  <a:tcPr marL="91450" marR="91450" marT="45725" marB="45725"/>
                </a:tc>
                <a:tc>
                  <a:txBody>
                    <a:bodyPr/>
                    <a:lstStyle/>
                    <a:p>
                      <a:pPr marL="0" marR="0" lvl="0" indent="0" algn="l" rtl="0">
                        <a:spcBef>
                          <a:spcPts val="0"/>
                        </a:spcBef>
                        <a:spcAft>
                          <a:spcPts val="0"/>
                        </a:spcAft>
                        <a:buNone/>
                      </a:pPr>
                      <a:r>
                        <a:rPr lang="en-US" sz="1600"/>
                        <a:t>Activity Labels</a:t>
                      </a:r>
                      <a:endParaRPr sz="1600"/>
                    </a:p>
                  </a:txBody>
                  <a:tcPr marL="91450" marR="91450" marT="45725" marB="45725"/>
                </a:tc>
              </a:tr>
              <a:tr h="339625">
                <a:tc>
                  <a:txBody>
                    <a:bodyPr/>
                    <a:lstStyle/>
                    <a:p>
                      <a:pPr marL="0" marR="0" lvl="0" indent="0" algn="l" rtl="0">
                        <a:spcBef>
                          <a:spcPts val="0"/>
                        </a:spcBef>
                        <a:spcAft>
                          <a:spcPts val="0"/>
                        </a:spcAft>
                        <a:buNone/>
                      </a:pPr>
                      <a:r>
                        <a:rPr lang="en-US" sz="1600" b="1"/>
                        <a:t>Machine translation (Sutskever et al. 2014)</a:t>
                      </a:r>
                      <a:endParaRPr/>
                    </a:p>
                  </a:txBody>
                  <a:tcPr marL="91450" marR="91450" marT="45725" marB="45725"/>
                </a:tc>
                <a:tc>
                  <a:txBody>
                    <a:bodyPr/>
                    <a:lstStyle/>
                    <a:p>
                      <a:pPr marL="0" marR="0" lvl="0" indent="0" algn="l" rtl="0">
                        <a:spcBef>
                          <a:spcPts val="0"/>
                        </a:spcBef>
                        <a:spcAft>
                          <a:spcPts val="0"/>
                        </a:spcAft>
                        <a:buNone/>
                      </a:pPr>
                      <a:r>
                        <a:rPr lang="en-US" sz="1600"/>
                        <a:t>English text</a:t>
                      </a:r>
                      <a:endParaRPr/>
                    </a:p>
                  </a:txBody>
                  <a:tcPr marL="91450" marR="91450" marT="45725" marB="45725"/>
                </a:tc>
                <a:tc>
                  <a:txBody>
                    <a:bodyPr/>
                    <a:lstStyle/>
                    <a:p>
                      <a:pPr marL="0" marR="0" lvl="0" indent="0" algn="l" rtl="0">
                        <a:spcBef>
                          <a:spcPts val="0"/>
                        </a:spcBef>
                        <a:spcAft>
                          <a:spcPts val="0"/>
                        </a:spcAft>
                        <a:buNone/>
                      </a:pPr>
                      <a:r>
                        <a:rPr lang="en-US" sz="1600"/>
                        <a:t>French text</a:t>
                      </a:r>
                      <a:endParaRPr/>
                    </a:p>
                  </a:txBody>
                  <a:tcPr marL="91450" marR="91450" marT="45725" marB="45725"/>
                </a:tc>
              </a:tr>
              <a:tr h="339625">
                <a:tc>
                  <a:txBody>
                    <a:bodyPr/>
                    <a:lstStyle/>
                    <a:p>
                      <a:pPr marL="0" marR="0" lvl="0" indent="0" algn="l" rtl="0">
                        <a:spcBef>
                          <a:spcPts val="0"/>
                        </a:spcBef>
                        <a:spcAft>
                          <a:spcPts val="0"/>
                        </a:spcAft>
                        <a:buNone/>
                      </a:pPr>
                      <a:r>
                        <a:rPr lang="en-US" sz="1600" b="1"/>
                        <a:t>Question answering (Bordes et al. 2014)</a:t>
                      </a:r>
                      <a:endParaRPr/>
                    </a:p>
                  </a:txBody>
                  <a:tcPr marL="91450" marR="91450" marT="45725" marB="45725"/>
                </a:tc>
                <a:tc>
                  <a:txBody>
                    <a:bodyPr/>
                    <a:lstStyle/>
                    <a:p>
                      <a:pPr marL="0" marR="0" lvl="0" indent="0" algn="l" rtl="0">
                        <a:spcBef>
                          <a:spcPts val="0"/>
                        </a:spcBef>
                        <a:spcAft>
                          <a:spcPts val="0"/>
                        </a:spcAft>
                        <a:buNone/>
                      </a:pPr>
                      <a:r>
                        <a:rPr lang="en-US" sz="1600"/>
                        <a:t>Question</a:t>
                      </a:r>
                      <a:endParaRPr/>
                    </a:p>
                  </a:txBody>
                  <a:tcPr marL="91450" marR="91450" marT="45725" marB="45725"/>
                </a:tc>
                <a:tc>
                  <a:txBody>
                    <a:bodyPr/>
                    <a:lstStyle/>
                    <a:p>
                      <a:pPr marL="0" marR="0" lvl="0" indent="0" algn="l" rtl="0">
                        <a:spcBef>
                          <a:spcPts val="0"/>
                        </a:spcBef>
                        <a:spcAft>
                          <a:spcPts val="0"/>
                        </a:spcAft>
                        <a:buNone/>
                      </a:pPr>
                      <a:r>
                        <a:rPr lang="en-US" sz="1600"/>
                        <a:t>Answer </a:t>
                      </a:r>
                      <a:endParaRPr/>
                    </a:p>
                  </a:txBody>
                  <a:tcPr marL="91450" marR="91450" marT="45725" marB="45725"/>
                </a:tc>
              </a:tr>
              <a:tr h="339625">
                <a:tc>
                  <a:txBody>
                    <a:bodyPr/>
                    <a:lstStyle/>
                    <a:p>
                      <a:pPr marL="0" marR="0" lvl="0" indent="0" algn="l" rtl="0">
                        <a:spcBef>
                          <a:spcPts val="0"/>
                        </a:spcBef>
                        <a:spcAft>
                          <a:spcPts val="0"/>
                        </a:spcAft>
                        <a:buNone/>
                      </a:pPr>
                      <a:r>
                        <a:rPr lang="en-US" sz="1600" b="1"/>
                        <a:t>Speech recognition (Graves et al. 2013)</a:t>
                      </a:r>
                      <a:endParaRPr/>
                    </a:p>
                  </a:txBody>
                  <a:tcPr marL="91450" marR="91450" marT="45725" marB="45725"/>
                </a:tc>
                <a:tc>
                  <a:txBody>
                    <a:bodyPr/>
                    <a:lstStyle/>
                    <a:p>
                      <a:pPr marL="0" marR="0" lvl="0" indent="0" algn="l" rtl="0">
                        <a:spcBef>
                          <a:spcPts val="0"/>
                        </a:spcBef>
                        <a:spcAft>
                          <a:spcPts val="0"/>
                        </a:spcAft>
                        <a:buNone/>
                      </a:pPr>
                      <a:r>
                        <a:rPr lang="en-US" sz="1600"/>
                        <a:t>Voice</a:t>
                      </a:r>
                      <a:endParaRPr/>
                    </a:p>
                  </a:txBody>
                  <a:tcPr marL="91450" marR="91450" marT="45725" marB="45725"/>
                </a:tc>
                <a:tc>
                  <a:txBody>
                    <a:bodyPr/>
                    <a:lstStyle/>
                    <a:p>
                      <a:pPr marL="0" marR="0" lvl="0" indent="0" algn="l" rtl="0">
                        <a:spcBef>
                          <a:spcPts val="0"/>
                        </a:spcBef>
                        <a:spcAft>
                          <a:spcPts val="0"/>
                        </a:spcAft>
                        <a:buNone/>
                      </a:pPr>
                      <a:r>
                        <a:rPr lang="en-US" sz="1600"/>
                        <a:t>Text </a:t>
                      </a:r>
                      <a:endParaRPr/>
                    </a:p>
                  </a:txBody>
                  <a:tcPr marL="91450" marR="91450" marT="45725" marB="45725"/>
                </a:tc>
              </a:tr>
              <a:tr h="339625">
                <a:tc>
                  <a:txBody>
                    <a:bodyPr/>
                    <a:lstStyle/>
                    <a:p>
                      <a:pPr marL="0" marR="0" lvl="0" indent="0" algn="l" rtl="0">
                        <a:spcBef>
                          <a:spcPts val="0"/>
                        </a:spcBef>
                        <a:spcAft>
                          <a:spcPts val="0"/>
                        </a:spcAft>
                        <a:buNone/>
                      </a:pPr>
                      <a:r>
                        <a:rPr lang="en-US" sz="1600" b="1"/>
                        <a:t>Handwriting prediction (Graves 2013)</a:t>
                      </a:r>
                      <a:endParaRPr/>
                    </a:p>
                  </a:txBody>
                  <a:tcPr marL="91450" marR="91450" marT="45725" marB="45725"/>
                </a:tc>
                <a:tc>
                  <a:txBody>
                    <a:bodyPr/>
                    <a:lstStyle/>
                    <a:p>
                      <a:pPr marL="0" marR="0" lvl="0" indent="0" algn="l" rtl="0">
                        <a:spcBef>
                          <a:spcPts val="0"/>
                        </a:spcBef>
                        <a:spcAft>
                          <a:spcPts val="0"/>
                        </a:spcAft>
                        <a:buNone/>
                      </a:pPr>
                      <a:r>
                        <a:rPr lang="en-US" sz="1600"/>
                        <a:t>Handwriting</a:t>
                      </a:r>
                      <a:endParaRPr/>
                    </a:p>
                  </a:txBody>
                  <a:tcPr marL="91450" marR="91450" marT="45725" marB="45725"/>
                </a:tc>
                <a:tc>
                  <a:txBody>
                    <a:bodyPr/>
                    <a:lstStyle/>
                    <a:p>
                      <a:pPr marL="0" marR="0" lvl="0" indent="0" algn="l" rtl="0">
                        <a:spcBef>
                          <a:spcPts val="0"/>
                        </a:spcBef>
                        <a:spcAft>
                          <a:spcPts val="0"/>
                        </a:spcAft>
                        <a:buNone/>
                      </a:pPr>
                      <a:r>
                        <a:rPr lang="en-US" sz="1600"/>
                        <a:t>Text</a:t>
                      </a:r>
                      <a:endParaRPr/>
                    </a:p>
                  </a:txBody>
                  <a:tcPr marL="91450" marR="91450" marT="45725" marB="45725"/>
                </a:tc>
              </a:tr>
              <a:tr h="339625">
                <a:tc>
                  <a:txBody>
                    <a:bodyPr/>
                    <a:lstStyle/>
                    <a:p>
                      <a:pPr marL="0" marR="0" lvl="0" indent="0" algn="l" rtl="0">
                        <a:spcBef>
                          <a:spcPts val="0"/>
                        </a:spcBef>
                        <a:spcAft>
                          <a:spcPts val="0"/>
                        </a:spcAft>
                        <a:buNone/>
                      </a:pPr>
                      <a:r>
                        <a:rPr lang="en-US" sz="1600" b="1"/>
                        <a:t>Opinion mining (Irsoy et al. 2014)</a:t>
                      </a:r>
                      <a:endParaRPr/>
                    </a:p>
                  </a:txBody>
                  <a:tcPr marL="91450" marR="91450" marT="45725" marB="45725"/>
                </a:tc>
                <a:tc>
                  <a:txBody>
                    <a:bodyPr/>
                    <a:lstStyle/>
                    <a:p>
                      <a:pPr marL="0" marR="0" lvl="0" indent="0" algn="l" rtl="0">
                        <a:spcBef>
                          <a:spcPts val="0"/>
                        </a:spcBef>
                        <a:spcAft>
                          <a:spcPts val="0"/>
                        </a:spcAft>
                        <a:buNone/>
                      </a:pPr>
                      <a:r>
                        <a:rPr lang="en-US" sz="1600"/>
                        <a:t>Text </a:t>
                      </a:r>
                      <a:endParaRPr sz="1600"/>
                    </a:p>
                  </a:txBody>
                  <a:tcPr marL="91450" marR="91450" marT="45725" marB="45725"/>
                </a:tc>
                <a:tc>
                  <a:txBody>
                    <a:bodyPr/>
                    <a:lstStyle/>
                    <a:p>
                      <a:pPr marL="0" marR="0" lvl="0" indent="0" algn="l" rtl="0">
                        <a:spcBef>
                          <a:spcPts val="0"/>
                        </a:spcBef>
                        <a:spcAft>
                          <a:spcPts val="0"/>
                        </a:spcAft>
                        <a:buNone/>
                      </a:pPr>
                      <a:r>
                        <a:rPr lang="en-US" sz="1600"/>
                        <a:t>Opinion expression</a:t>
                      </a:r>
                      <a:endParaRP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Recurrent Neural Networks</a:t>
            </a:r>
            <a:endParaRPr/>
          </a:p>
        </p:txBody>
      </p:sp>
      <p:sp>
        <p:nvSpPr>
          <p:cNvPr id="152" name="Google Shape;152;p19"/>
          <p:cNvSpPr txBox="1">
            <a:spLocks noGrp="1"/>
          </p:cNvSpPr>
          <p:nvPr>
            <p:ph type="body" idx="1"/>
          </p:nvPr>
        </p:nvSpPr>
        <p:spPr>
          <a:xfrm>
            <a:off x="731210" y="1615677"/>
            <a:ext cx="9731636" cy="864743"/>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Recurrent Neural Networks are networks with loops,  allowing information to persist.</a:t>
            </a:r>
            <a:endParaRPr/>
          </a:p>
          <a:p>
            <a:pPr marL="91440" lvl="0" indent="0" algn="l" rtl="0">
              <a:lnSpc>
                <a:spcPct val="90000"/>
              </a:lnSpc>
              <a:spcBef>
                <a:spcPts val="1400"/>
              </a:spcBef>
              <a:spcAft>
                <a:spcPts val="0"/>
              </a:spcAft>
              <a:buSzPts val="2000"/>
              <a:buNone/>
            </a:pPr>
            <a:endParaRPr/>
          </a:p>
        </p:txBody>
      </p:sp>
      <p:sp>
        <p:nvSpPr>
          <p:cNvPr id="153" name="Google Shape;153;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54" name="Google Shape;154;p19"/>
          <p:cNvPicPr preferRelativeResize="0"/>
          <p:nvPr/>
        </p:nvPicPr>
        <p:blipFill rotWithShape="1">
          <a:blip r:embed="rId3">
            <a:alphaModFix/>
          </a:blip>
          <a:srcRect/>
          <a:stretch/>
        </p:blipFill>
        <p:spPr>
          <a:xfrm>
            <a:off x="578400" y="2480420"/>
            <a:ext cx="3952875" cy="2142292"/>
          </a:xfrm>
          <a:prstGeom prst="rect">
            <a:avLst/>
          </a:prstGeom>
          <a:noFill/>
          <a:ln>
            <a:noFill/>
          </a:ln>
        </p:spPr>
      </p:pic>
      <p:sp>
        <p:nvSpPr>
          <p:cNvPr id="155" name="Google Shape;155;p19"/>
          <p:cNvSpPr txBox="1"/>
          <p:nvPr/>
        </p:nvSpPr>
        <p:spPr>
          <a:xfrm>
            <a:off x="3842015" y="2461004"/>
            <a:ext cx="4866699" cy="1200329"/>
          </a:xfrm>
          <a:prstGeom prst="rect">
            <a:avLst/>
          </a:prstGeom>
          <a:blipFill rotWithShape="1">
            <a:blip r:embed="rId4">
              <a:alphaModFix/>
            </a:blip>
            <a:stretch>
              <a:fillRect l="-1875" t="-4059" b="-10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Calibri"/>
                <a:ea typeface="Calibri"/>
                <a:cs typeface="Calibri"/>
                <a:sym typeface="Calibri"/>
              </a:rPr>
              <a:t> </a:t>
            </a:r>
            <a:endParaRPr/>
          </a:p>
        </p:txBody>
      </p:sp>
      <p:cxnSp>
        <p:nvCxnSpPr>
          <p:cNvPr id="156" name="Google Shape;156;p19"/>
          <p:cNvCxnSpPr/>
          <p:nvPr/>
        </p:nvCxnSpPr>
        <p:spPr>
          <a:xfrm flipH="1">
            <a:off x="2814637" y="2835425"/>
            <a:ext cx="874568" cy="54674"/>
          </a:xfrm>
          <a:prstGeom prst="straightConnector1">
            <a:avLst/>
          </a:prstGeom>
          <a:noFill/>
          <a:ln w="28575" cap="flat" cmpd="sng">
            <a:solidFill>
              <a:srgbClr val="FF0000"/>
            </a:solidFill>
            <a:prstDash val="solid"/>
            <a:round/>
            <a:headEnd type="none" w="sm" len="sm"/>
            <a:tailEnd type="triangle" w="med" len="med"/>
          </a:ln>
        </p:spPr>
      </p:cxnSp>
      <p:pic>
        <p:nvPicPr>
          <p:cNvPr id="157" name="Google Shape;157;p19"/>
          <p:cNvPicPr preferRelativeResize="0"/>
          <p:nvPr/>
        </p:nvPicPr>
        <p:blipFill rotWithShape="1">
          <a:blip r:embed="rId5">
            <a:alphaModFix/>
          </a:blip>
          <a:srcRect/>
          <a:stretch/>
        </p:blipFill>
        <p:spPr>
          <a:xfrm>
            <a:off x="6002215" y="3996711"/>
            <a:ext cx="5611385" cy="212769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Recurrent Neural Networks</a:t>
            </a:r>
            <a:endParaRPr/>
          </a:p>
        </p:txBody>
      </p:sp>
      <p:sp>
        <p:nvSpPr>
          <p:cNvPr id="163" name="Google Shape;163;p20"/>
          <p:cNvSpPr txBox="1">
            <a:spLocks noGrp="1"/>
          </p:cNvSpPr>
          <p:nvPr>
            <p:ph type="body" idx="1"/>
          </p:nvPr>
        </p:nvSpPr>
        <p:spPr>
          <a:xfrm>
            <a:off x="1097280" y="1614042"/>
            <a:ext cx="10058400" cy="4255052"/>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Unrolling RNN</a:t>
            </a:r>
            <a:endParaRPr/>
          </a:p>
        </p:txBody>
      </p:sp>
      <p:sp>
        <p:nvSpPr>
          <p:cNvPr id="164" name="Google Shape;164;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65" name="Google Shape;165;p20"/>
          <p:cNvPicPr preferRelativeResize="0"/>
          <p:nvPr/>
        </p:nvPicPr>
        <p:blipFill rotWithShape="1">
          <a:blip r:embed="rId3">
            <a:alphaModFix/>
          </a:blip>
          <a:srcRect/>
          <a:stretch/>
        </p:blipFill>
        <p:spPr>
          <a:xfrm>
            <a:off x="2067951" y="2345625"/>
            <a:ext cx="7765366" cy="2068890"/>
          </a:xfrm>
          <a:prstGeom prst="rect">
            <a:avLst/>
          </a:prstGeom>
          <a:noFill/>
          <a:ln>
            <a:noFill/>
          </a:ln>
        </p:spPr>
      </p:pic>
      <p:sp>
        <p:nvSpPr>
          <p:cNvPr id="166" name="Google Shape;166;p20"/>
          <p:cNvSpPr/>
          <p:nvPr/>
        </p:nvSpPr>
        <p:spPr>
          <a:xfrm>
            <a:off x="1477108" y="4834074"/>
            <a:ext cx="920027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33333"/>
                </a:solidFill>
                <a:latin typeface="Calibri"/>
                <a:ea typeface="Calibri"/>
                <a:cs typeface="Calibri"/>
                <a:sym typeface="Calibri"/>
              </a:rPr>
              <a:t>A recurrent neural network can be thought of as multiple copies of the same network, each passing a message to a successor. The diagram above shows what happens if we </a:t>
            </a:r>
            <a:r>
              <a:rPr lang="en-US" sz="2400" b="1">
                <a:solidFill>
                  <a:srgbClr val="333333"/>
                </a:solidFill>
                <a:latin typeface="Calibri"/>
                <a:ea typeface="Calibri"/>
                <a:cs typeface="Calibri"/>
                <a:sym typeface="Calibri"/>
              </a:rPr>
              <a:t>unroll the loop</a:t>
            </a:r>
            <a:r>
              <a:rPr lang="en-US" sz="2400">
                <a:solidFill>
                  <a:srgbClr val="333333"/>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Recurrent Neural Networks</a:t>
            </a:r>
            <a:endParaRPr/>
          </a:p>
        </p:txBody>
      </p:sp>
      <p:sp>
        <p:nvSpPr>
          <p:cNvPr id="172" name="Google Shape;172;p21"/>
          <p:cNvSpPr txBox="1">
            <a:spLocks noGrp="1"/>
          </p:cNvSpPr>
          <p:nvPr>
            <p:ph type="body" idx="1"/>
          </p:nvPr>
        </p:nvSpPr>
        <p:spPr>
          <a:xfrm>
            <a:off x="1097280" y="1614042"/>
            <a:ext cx="10058400" cy="4255052"/>
          </a:xfrm>
          <a:prstGeom prst="rect">
            <a:avLst/>
          </a:prstGeom>
          <a:blipFill rotWithShape="1">
            <a:blip r:embed="rId3">
              <a:alphaModFix/>
            </a:blip>
            <a:stretch>
              <a:fillRect l="-604" t="-1575" r="-969"/>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173" name="Google Shape;173;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370302" y="1546824"/>
            <a:ext cx="9312966" cy="1948528"/>
          </a:xfrm>
          <a:prstGeom prst="rect">
            <a:avLst/>
          </a:prstGeom>
          <a:noFill/>
          <a:ln>
            <a:noFill/>
          </a:ln>
        </p:spPr>
      </p:pic>
      <p:sp>
        <p:nvSpPr>
          <p:cNvPr id="179" name="Google Shape;179;p22"/>
          <p:cNvSpPr txBox="1">
            <a:spLocks noGrp="1"/>
          </p:cNvSpPr>
          <p:nvPr>
            <p:ph type="title"/>
          </p:nvPr>
        </p:nvSpPr>
        <p:spPr>
          <a:xfrm>
            <a:off x="838200" y="78876"/>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Exploding and Vanishing Gradients</a:t>
            </a:r>
            <a:endParaRPr/>
          </a:p>
        </p:txBody>
      </p:sp>
      <p:sp>
        <p:nvSpPr>
          <p:cNvPr id="180" name="Google Shape;180;p22"/>
          <p:cNvSpPr txBox="1">
            <a:spLocks noGrp="1"/>
          </p:cNvSpPr>
          <p:nvPr>
            <p:ph type="body" idx="1"/>
          </p:nvPr>
        </p:nvSpPr>
        <p:spPr>
          <a:xfrm>
            <a:off x="838199" y="3495352"/>
            <a:ext cx="10809849" cy="3014886"/>
          </a:xfrm>
          <a:prstGeom prst="rect">
            <a:avLst/>
          </a:prstGeom>
          <a:blipFill rotWithShape="1">
            <a:blip r:embed="rId4">
              <a:alphaModFix/>
            </a:blip>
            <a:stretch>
              <a:fillRect l="-1690" t="-2826"/>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181" name="Google Shape;181;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82" name="Google Shape;182;p22"/>
          <p:cNvSpPr txBox="1"/>
          <p:nvPr/>
        </p:nvSpPr>
        <p:spPr>
          <a:xfrm>
            <a:off x="10185132" y="2542550"/>
            <a:ext cx="1590371" cy="369332"/>
          </a:xfrm>
          <a:prstGeom prst="rect">
            <a:avLst/>
          </a:prstGeom>
          <a:blipFill rotWithShape="1">
            <a:blip r:embed="rId5">
              <a:alphaModFix/>
            </a:blip>
            <a:stretch>
              <a:fillRect t="-6556" r="-32948" b="-1311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Networks with Memory</a:t>
            </a:r>
            <a:endParaRPr/>
          </a:p>
        </p:txBody>
      </p:sp>
      <p:sp>
        <p:nvSpPr>
          <p:cNvPr id="188" name="Google Shape;188;p23"/>
          <p:cNvSpPr txBox="1">
            <a:spLocks noGrp="1"/>
          </p:cNvSpPr>
          <p:nvPr>
            <p:ph type="body" idx="1"/>
          </p:nvPr>
        </p:nvSpPr>
        <p:spPr>
          <a:xfrm>
            <a:off x="838199" y="1825625"/>
            <a:ext cx="8069093" cy="4039181"/>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Vanilla RNN operates in a “multiplicative” way (repeated tanh).</a:t>
            </a:r>
            <a:endParaRPr/>
          </a:p>
          <a:p>
            <a:pPr marL="457200" lvl="1" indent="0" algn="l" rtl="0">
              <a:lnSpc>
                <a:spcPct val="90000"/>
              </a:lnSpc>
              <a:spcBef>
                <a:spcPts val="400"/>
              </a:spcBef>
              <a:spcAft>
                <a:spcPts val="0"/>
              </a:spcAft>
              <a:buSzPts val="1800"/>
              <a:buNone/>
            </a:pPr>
            <a:endParaRPr/>
          </a:p>
          <a:p>
            <a:pPr marL="91440" lvl="0" indent="-127000" algn="l" rtl="0">
              <a:lnSpc>
                <a:spcPct val="90000"/>
              </a:lnSpc>
              <a:spcBef>
                <a:spcPts val="1600"/>
              </a:spcBef>
              <a:spcAft>
                <a:spcPts val="0"/>
              </a:spcAft>
              <a:buSzPts val="2000"/>
              <a:buChar char=" "/>
            </a:pPr>
            <a:r>
              <a:rPr lang="en-US"/>
              <a:t>Two recurrent cell designs were proposed and widely adopted: </a:t>
            </a:r>
            <a:endParaRPr/>
          </a:p>
          <a:p>
            <a:pPr marL="384048" lvl="1" indent="-182880" algn="l" rtl="0">
              <a:lnSpc>
                <a:spcPct val="90000"/>
              </a:lnSpc>
              <a:spcBef>
                <a:spcPts val="400"/>
              </a:spcBef>
              <a:spcAft>
                <a:spcPts val="0"/>
              </a:spcAft>
              <a:buSzPts val="1800"/>
              <a:buChar char="◦"/>
            </a:pPr>
            <a:r>
              <a:rPr lang="en-US" b="1"/>
              <a:t>Long Short-Term Memory (LSTM)</a:t>
            </a:r>
            <a:r>
              <a:rPr lang="en-US"/>
              <a:t> (Hochreiter and Schmidhuber, 1997)</a:t>
            </a:r>
            <a:endParaRPr/>
          </a:p>
          <a:p>
            <a:pPr marL="384048" lvl="1" indent="-182880" algn="l" rtl="0">
              <a:lnSpc>
                <a:spcPct val="90000"/>
              </a:lnSpc>
              <a:spcBef>
                <a:spcPts val="600"/>
              </a:spcBef>
              <a:spcAft>
                <a:spcPts val="0"/>
              </a:spcAft>
              <a:buSzPts val="1800"/>
              <a:buChar char="◦"/>
            </a:pPr>
            <a:r>
              <a:rPr lang="en-US"/>
              <a:t>Gated Recurrent Unit (GRU) (Cho et al. 2014)</a:t>
            </a:r>
            <a:endParaRPr/>
          </a:p>
          <a:p>
            <a:pPr marL="384048" lvl="1" indent="-68579" algn="l" rtl="0">
              <a:lnSpc>
                <a:spcPct val="90000"/>
              </a:lnSpc>
              <a:spcBef>
                <a:spcPts val="600"/>
              </a:spcBef>
              <a:spcAft>
                <a:spcPts val="0"/>
              </a:spcAft>
              <a:buSzPts val="1800"/>
              <a:buNone/>
            </a:pPr>
            <a:endParaRPr/>
          </a:p>
          <a:p>
            <a:pPr marL="91440" lvl="0" indent="-127000" algn="l" rtl="0">
              <a:lnSpc>
                <a:spcPct val="90000"/>
              </a:lnSpc>
              <a:spcBef>
                <a:spcPts val="1600"/>
              </a:spcBef>
              <a:spcAft>
                <a:spcPts val="0"/>
              </a:spcAft>
              <a:buSzPts val="2000"/>
              <a:buChar char=" "/>
            </a:pPr>
            <a:r>
              <a:rPr lang="en-US"/>
              <a:t>Both designs process information in an “additive” way with gates to control information flow.</a:t>
            </a:r>
            <a:endParaRPr/>
          </a:p>
          <a:p>
            <a:pPr marL="384048" lvl="1" indent="-182880" algn="l" rtl="0">
              <a:lnSpc>
                <a:spcPct val="90000"/>
              </a:lnSpc>
              <a:spcBef>
                <a:spcPts val="400"/>
              </a:spcBef>
              <a:spcAft>
                <a:spcPts val="0"/>
              </a:spcAft>
              <a:buSzPts val="1800"/>
              <a:buChar char="◦"/>
            </a:pPr>
            <a:r>
              <a:rPr lang="en-US" b="1"/>
              <a:t>Sigmoid gate outputs numbers between 0 and 1, describing how much of each component should be let through.</a:t>
            </a:r>
            <a:endParaRPr/>
          </a:p>
        </p:txBody>
      </p:sp>
      <p:sp>
        <p:nvSpPr>
          <p:cNvPr id="189" name="Google Shape;189;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90" name="Google Shape;190;p23"/>
          <p:cNvSpPr txBox="1"/>
          <p:nvPr/>
        </p:nvSpPr>
        <p:spPr>
          <a:xfrm>
            <a:off x="9369214" y="1895132"/>
            <a:ext cx="1990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Standard LSTM Cell</a:t>
            </a:r>
            <a:endParaRPr/>
          </a:p>
        </p:txBody>
      </p:sp>
      <p:pic>
        <p:nvPicPr>
          <p:cNvPr id="191" name="Google Shape;191;p23" descr="Image result for gated recurrent unit"/>
          <p:cNvPicPr preferRelativeResize="0"/>
          <p:nvPr/>
        </p:nvPicPr>
        <p:blipFill rotWithShape="1">
          <a:blip r:embed="rId3">
            <a:alphaModFix/>
          </a:blip>
          <a:srcRect r="50216"/>
          <a:stretch/>
        </p:blipFill>
        <p:spPr>
          <a:xfrm>
            <a:off x="8833813" y="2197924"/>
            <a:ext cx="2987420" cy="1966095"/>
          </a:xfrm>
          <a:prstGeom prst="rect">
            <a:avLst/>
          </a:prstGeom>
          <a:noFill/>
          <a:ln>
            <a:noFill/>
          </a:ln>
        </p:spPr>
      </p:pic>
      <p:pic>
        <p:nvPicPr>
          <p:cNvPr id="192" name="Google Shape;192;p23" descr="http://colah.github.io/posts/2015-08-Understanding-LSTMs/img/LSTM2-notation.png"/>
          <p:cNvPicPr preferRelativeResize="0"/>
          <p:nvPr/>
        </p:nvPicPr>
        <p:blipFill rotWithShape="1">
          <a:blip r:embed="rId4">
            <a:alphaModFix/>
          </a:blip>
          <a:srcRect/>
          <a:stretch/>
        </p:blipFill>
        <p:spPr>
          <a:xfrm>
            <a:off x="8501058" y="6039473"/>
            <a:ext cx="3499104" cy="651939"/>
          </a:xfrm>
          <a:prstGeom prst="rect">
            <a:avLst/>
          </a:prstGeom>
          <a:noFill/>
          <a:ln>
            <a:noFill/>
          </a:ln>
        </p:spPr>
      </p:pic>
      <p:sp>
        <p:nvSpPr>
          <p:cNvPr id="193" name="Google Shape;193;p23"/>
          <p:cNvSpPr txBox="1"/>
          <p:nvPr/>
        </p:nvSpPr>
        <p:spPr>
          <a:xfrm>
            <a:off x="9960378" y="4058757"/>
            <a:ext cx="10005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GRU Cell</a:t>
            </a:r>
            <a:endParaRPr/>
          </a:p>
        </p:txBody>
      </p:sp>
      <p:pic>
        <p:nvPicPr>
          <p:cNvPr id="194" name="Google Shape;194;p23" descr="http://colah.github.io/posts/2015-08-Understanding-LSTMs/img/LSTM3-gate.png"/>
          <p:cNvPicPr preferRelativeResize="0"/>
          <p:nvPr/>
        </p:nvPicPr>
        <p:blipFill rotWithShape="1">
          <a:blip r:embed="rId5">
            <a:alphaModFix/>
          </a:blip>
          <a:srcRect/>
          <a:stretch/>
        </p:blipFill>
        <p:spPr>
          <a:xfrm>
            <a:off x="9790712" y="4487032"/>
            <a:ext cx="919797" cy="1124196"/>
          </a:xfrm>
          <a:prstGeom prst="rect">
            <a:avLst/>
          </a:prstGeom>
          <a:noFill/>
          <a:ln>
            <a:noFill/>
          </a:ln>
        </p:spPr>
      </p:pic>
      <p:sp>
        <p:nvSpPr>
          <p:cNvPr id="195" name="Google Shape;195;p23"/>
          <p:cNvSpPr txBox="1"/>
          <p:nvPr/>
        </p:nvSpPr>
        <p:spPr>
          <a:xfrm>
            <a:off x="9645881" y="5622631"/>
            <a:ext cx="16163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Sigmoid Gate</a:t>
            </a:r>
            <a:endParaRPr/>
          </a:p>
        </p:txBody>
      </p:sp>
      <p:pic>
        <p:nvPicPr>
          <p:cNvPr id="196" name="Google Shape;196;p23" descr="Image result for lstm cell"/>
          <p:cNvPicPr preferRelativeResize="0"/>
          <p:nvPr/>
        </p:nvPicPr>
        <p:blipFill rotWithShape="1">
          <a:blip r:embed="rId6">
            <a:alphaModFix/>
          </a:blip>
          <a:srcRect l="5761" r="48917" b="10906"/>
          <a:stretch/>
        </p:blipFill>
        <p:spPr>
          <a:xfrm>
            <a:off x="8833813" y="33090"/>
            <a:ext cx="2987420" cy="1857167"/>
          </a:xfrm>
          <a:prstGeom prst="rect">
            <a:avLst/>
          </a:prstGeom>
          <a:noFill/>
          <a:ln>
            <a:noFill/>
          </a:ln>
        </p:spPr>
      </p:pic>
      <p:pic>
        <p:nvPicPr>
          <p:cNvPr id="197" name="Google Shape;197;p23"/>
          <p:cNvPicPr preferRelativeResize="0"/>
          <p:nvPr/>
        </p:nvPicPr>
        <p:blipFill rotWithShape="1">
          <a:blip r:embed="rId7">
            <a:alphaModFix/>
          </a:blip>
          <a:srcRect/>
          <a:stretch/>
        </p:blipFill>
        <p:spPr>
          <a:xfrm>
            <a:off x="1175370" y="5575563"/>
            <a:ext cx="3593106" cy="578485"/>
          </a:xfrm>
          <a:prstGeom prst="rect">
            <a:avLst/>
          </a:prstGeom>
          <a:noFill/>
          <a:ln>
            <a:noFill/>
          </a:ln>
        </p:spPr>
      </p:pic>
      <p:sp>
        <p:nvSpPr>
          <p:cNvPr id="198" name="Google Shape;198;p23"/>
          <p:cNvSpPr txBox="1"/>
          <p:nvPr/>
        </p:nvSpPr>
        <p:spPr>
          <a:xfrm>
            <a:off x="4617054" y="5664750"/>
            <a:ext cx="34085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dk1"/>
                </a:solidFill>
                <a:latin typeface="Times"/>
                <a:ea typeface="Times"/>
                <a:cs typeface="Times"/>
                <a:sym typeface="Times"/>
              </a:rPr>
              <a:t>= Sigmoid ( W</a:t>
            </a:r>
            <a:r>
              <a:rPr lang="en-US" sz="2000" i="1" baseline="-25000">
                <a:solidFill>
                  <a:schemeClr val="dk1"/>
                </a:solidFill>
                <a:latin typeface="Times"/>
                <a:ea typeface="Times"/>
                <a:cs typeface="Times"/>
                <a:sym typeface="Times"/>
              </a:rPr>
              <a:t>f </a:t>
            </a:r>
            <a:r>
              <a:rPr lang="en-US" sz="2000" i="1">
                <a:solidFill>
                  <a:schemeClr val="dk1"/>
                </a:solidFill>
                <a:latin typeface="Times"/>
                <a:ea typeface="Times"/>
                <a:cs typeface="Times"/>
                <a:sym typeface="Times"/>
              </a:rPr>
              <a:t>x</a:t>
            </a:r>
            <a:r>
              <a:rPr lang="en-US" sz="2000" i="1" baseline="-25000">
                <a:solidFill>
                  <a:schemeClr val="dk1"/>
                </a:solidFill>
                <a:latin typeface="Times"/>
                <a:ea typeface="Times"/>
                <a:cs typeface="Times"/>
                <a:sym typeface="Times"/>
              </a:rPr>
              <a:t>t </a:t>
            </a:r>
            <a:r>
              <a:rPr lang="en-US" sz="2000" i="1">
                <a:solidFill>
                  <a:schemeClr val="dk1"/>
                </a:solidFill>
                <a:latin typeface="Times"/>
                <a:ea typeface="Times"/>
                <a:cs typeface="Times"/>
                <a:sym typeface="Times"/>
              </a:rPr>
              <a:t>+</a:t>
            </a:r>
            <a:r>
              <a:rPr lang="en-US" sz="2000" i="1" baseline="-25000">
                <a:solidFill>
                  <a:schemeClr val="dk1"/>
                </a:solidFill>
                <a:latin typeface="Times"/>
                <a:ea typeface="Times"/>
                <a:cs typeface="Times"/>
                <a:sym typeface="Times"/>
              </a:rPr>
              <a:t> </a:t>
            </a:r>
            <a:r>
              <a:rPr lang="en-US" sz="2000" i="1">
                <a:solidFill>
                  <a:schemeClr val="dk1"/>
                </a:solidFill>
                <a:latin typeface="Times"/>
                <a:ea typeface="Times"/>
                <a:cs typeface="Times"/>
                <a:sym typeface="Times"/>
              </a:rPr>
              <a:t>U</a:t>
            </a:r>
            <a:r>
              <a:rPr lang="en-US" sz="2000" i="1" baseline="-25000">
                <a:solidFill>
                  <a:schemeClr val="dk1"/>
                </a:solidFill>
                <a:latin typeface="Times"/>
                <a:ea typeface="Times"/>
                <a:cs typeface="Times"/>
                <a:sym typeface="Times"/>
              </a:rPr>
              <a:t>t </a:t>
            </a:r>
            <a:r>
              <a:rPr lang="en-US" sz="2000" i="1">
                <a:solidFill>
                  <a:schemeClr val="dk1"/>
                </a:solidFill>
                <a:latin typeface="Times"/>
                <a:ea typeface="Times"/>
                <a:cs typeface="Times"/>
                <a:sym typeface="Times"/>
              </a:rPr>
              <a:t>h</a:t>
            </a:r>
            <a:r>
              <a:rPr lang="en-US" sz="2000" i="1" baseline="-25000">
                <a:solidFill>
                  <a:schemeClr val="dk1"/>
                </a:solidFill>
                <a:latin typeface="Times"/>
                <a:ea typeface="Times"/>
                <a:cs typeface="Times"/>
                <a:sym typeface="Times"/>
              </a:rPr>
              <a:t>t-1 </a:t>
            </a:r>
            <a:r>
              <a:rPr lang="en-US" sz="2000" i="1">
                <a:solidFill>
                  <a:schemeClr val="dk1"/>
                </a:solidFill>
                <a:latin typeface="Times"/>
                <a:ea typeface="Times"/>
                <a:cs typeface="Times"/>
                <a:sym typeface="Times"/>
              </a:rPr>
              <a:t>+ b</a:t>
            </a:r>
            <a:r>
              <a:rPr lang="en-US" sz="2000" i="1" baseline="-25000">
                <a:solidFill>
                  <a:schemeClr val="dk1"/>
                </a:solidFill>
                <a:latin typeface="Times"/>
                <a:ea typeface="Times"/>
                <a:cs typeface="Times"/>
                <a:sym typeface="Times"/>
              </a:rPr>
              <a:t>f </a:t>
            </a:r>
            <a:r>
              <a:rPr lang="en-US" sz="2000" i="1">
                <a:solidFill>
                  <a:schemeClr val="dk1"/>
                </a:solidFill>
                <a:latin typeface="Times"/>
                <a:ea typeface="Times"/>
                <a:cs typeface="Times"/>
                <a:sym typeface="Times"/>
              </a:rPr>
              <a:t>)</a:t>
            </a:r>
            <a:endParaRPr/>
          </a:p>
        </p:txBody>
      </p:sp>
      <p:sp>
        <p:nvSpPr>
          <p:cNvPr id="199" name="Google Shape;199;p23"/>
          <p:cNvSpPr txBox="1"/>
          <p:nvPr/>
        </p:nvSpPr>
        <p:spPr>
          <a:xfrm>
            <a:off x="838199" y="5697982"/>
            <a:ext cx="56092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E.g.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Long Short-Term Memory (LSTM)</a:t>
            </a:r>
            <a:endParaRPr/>
          </a:p>
        </p:txBody>
      </p:sp>
      <p:sp>
        <p:nvSpPr>
          <p:cNvPr id="206" name="Google Shape;206;p24"/>
          <p:cNvSpPr txBox="1">
            <a:spLocks noGrp="1"/>
          </p:cNvSpPr>
          <p:nvPr>
            <p:ph type="body" idx="1"/>
          </p:nvPr>
        </p:nvSpPr>
        <p:spPr>
          <a:xfrm>
            <a:off x="838200" y="1825625"/>
            <a:ext cx="7181074" cy="4351338"/>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The key to LSTMs is the </a:t>
            </a:r>
            <a:r>
              <a:rPr lang="en-US" b="1"/>
              <a:t>cell state</a:t>
            </a:r>
            <a:r>
              <a:rPr lang="en-US"/>
              <a:t>.</a:t>
            </a:r>
            <a:endParaRPr/>
          </a:p>
          <a:p>
            <a:pPr marL="384048" lvl="1" indent="-182880" algn="l" rtl="0">
              <a:lnSpc>
                <a:spcPct val="90000"/>
              </a:lnSpc>
              <a:spcBef>
                <a:spcPts val="400"/>
              </a:spcBef>
              <a:spcAft>
                <a:spcPts val="0"/>
              </a:spcAft>
              <a:buSzPts val="1800"/>
              <a:buChar char="◦"/>
            </a:pPr>
            <a:r>
              <a:rPr lang="en-US" b="1"/>
              <a:t>Stores information of the past 🡪 long-term memory</a:t>
            </a:r>
            <a:endParaRPr b="1"/>
          </a:p>
          <a:p>
            <a:pPr marL="384048" lvl="1" indent="-182880" algn="l" rtl="0">
              <a:lnSpc>
                <a:spcPct val="90000"/>
              </a:lnSpc>
              <a:spcBef>
                <a:spcPts val="600"/>
              </a:spcBef>
              <a:spcAft>
                <a:spcPts val="0"/>
              </a:spcAft>
              <a:buSzPts val="1800"/>
              <a:buChar char="◦"/>
            </a:pPr>
            <a:r>
              <a:rPr lang="en-US" b="1"/>
              <a:t>Passes along time steps with minor linear interactions 🡪 “additive”</a:t>
            </a:r>
            <a:endParaRPr/>
          </a:p>
          <a:p>
            <a:pPr marL="384048" lvl="1" indent="-182880" algn="l" rtl="0">
              <a:lnSpc>
                <a:spcPct val="90000"/>
              </a:lnSpc>
              <a:spcBef>
                <a:spcPts val="600"/>
              </a:spcBef>
              <a:spcAft>
                <a:spcPts val="0"/>
              </a:spcAft>
              <a:buSzPts val="1800"/>
              <a:buChar char="◦"/>
            </a:pPr>
            <a:r>
              <a:rPr lang="en-US"/>
              <a:t>Results in an </a:t>
            </a:r>
            <a:r>
              <a:rPr lang="en-US" b="1"/>
              <a:t>uninterrupted gradient flow </a:t>
            </a:r>
            <a:r>
              <a:rPr lang="en-US"/>
              <a:t>🡪 errors in the past pertain and impact learning in the future</a:t>
            </a:r>
            <a:endParaRPr/>
          </a:p>
          <a:p>
            <a:pPr marL="384048" lvl="1" indent="-68579" algn="l" rtl="0">
              <a:lnSpc>
                <a:spcPct val="90000"/>
              </a:lnSpc>
              <a:spcBef>
                <a:spcPts val="600"/>
              </a:spcBef>
              <a:spcAft>
                <a:spcPts val="0"/>
              </a:spcAft>
              <a:buSzPts val="1800"/>
              <a:buNone/>
            </a:pPr>
            <a:endParaRPr/>
          </a:p>
          <a:p>
            <a:pPr marL="91440" lvl="0" indent="-127000" algn="l" rtl="0">
              <a:lnSpc>
                <a:spcPct val="90000"/>
              </a:lnSpc>
              <a:spcBef>
                <a:spcPts val="1600"/>
              </a:spcBef>
              <a:spcAft>
                <a:spcPts val="0"/>
              </a:spcAft>
              <a:buSzPts val="2000"/>
              <a:buChar char=" "/>
            </a:pPr>
            <a:r>
              <a:rPr lang="en-US"/>
              <a:t>The LSTM cell manipulates input information with three gates.</a:t>
            </a:r>
            <a:endParaRPr/>
          </a:p>
          <a:p>
            <a:pPr marL="384048" lvl="1" indent="-182880" algn="l" rtl="0">
              <a:lnSpc>
                <a:spcPct val="90000"/>
              </a:lnSpc>
              <a:spcBef>
                <a:spcPts val="400"/>
              </a:spcBef>
              <a:spcAft>
                <a:spcPts val="0"/>
              </a:spcAft>
              <a:buSzPts val="1800"/>
              <a:buChar char="◦"/>
            </a:pPr>
            <a:r>
              <a:rPr lang="en-US" b="1"/>
              <a:t>Input gate </a:t>
            </a:r>
            <a:r>
              <a:rPr lang="en-US"/>
              <a:t>🡪 controls the intake of new information</a:t>
            </a:r>
            <a:endParaRPr/>
          </a:p>
          <a:p>
            <a:pPr marL="384048" lvl="1" indent="-182880" algn="l" rtl="0">
              <a:lnSpc>
                <a:spcPct val="90000"/>
              </a:lnSpc>
              <a:spcBef>
                <a:spcPts val="600"/>
              </a:spcBef>
              <a:spcAft>
                <a:spcPts val="0"/>
              </a:spcAft>
              <a:buSzPts val="1800"/>
              <a:buChar char="◦"/>
            </a:pPr>
            <a:r>
              <a:rPr lang="en-US" b="1"/>
              <a:t>Forget gate </a:t>
            </a:r>
            <a:r>
              <a:rPr lang="en-US"/>
              <a:t>🡪 determines what part of the cell state to be updated</a:t>
            </a:r>
            <a:endParaRPr/>
          </a:p>
          <a:p>
            <a:pPr marL="384048" lvl="1" indent="-182880" algn="l" rtl="0">
              <a:lnSpc>
                <a:spcPct val="90000"/>
              </a:lnSpc>
              <a:spcBef>
                <a:spcPts val="600"/>
              </a:spcBef>
              <a:spcAft>
                <a:spcPts val="0"/>
              </a:spcAft>
              <a:buSzPts val="1800"/>
              <a:buChar char="◦"/>
            </a:pPr>
            <a:r>
              <a:rPr lang="en-US" b="1"/>
              <a:t>Output gate </a:t>
            </a:r>
            <a:r>
              <a:rPr lang="en-US"/>
              <a:t>🡪 determines what part of the cell state to output</a:t>
            </a:r>
            <a:endParaRPr/>
          </a:p>
        </p:txBody>
      </p:sp>
      <p:sp>
        <p:nvSpPr>
          <p:cNvPr id="207" name="Google Shape;207;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08" name="Google Shape;208;p24" descr="http://colah.github.io/posts/2015-08-Understanding-LSTMs/img/LSTM3-C-line.png"/>
          <p:cNvPicPr preferRelativeResize="0"/>
          <p:nvPr/>
        </p:nvPicPr>
        <p:blipFill rotWithShape="1">
          <a:blip r:embed="rId3">
            <a:alphaModFix/>
          </a:blip>
          <a:srcRect l="24164" r="26853"/>
          <a:stretch/>
        </p:blipFill>
        <p:spPr>
          <a:xfrm>
            <a:off x="7973814" y="1558748"/>
            <a:ext cx="3952487" cy="2492335"/>
          </a:xfrm>
          <a:prstGeom prst="rect">
            <a:avLst/>
          </a:prstGeom>
          <a:noFill/>
          <a:ln>
            <a:noFill/>
          </a:ln>
        </p:spPr>
      </p:pic>
      <p:pic>
        <p:nvPicPr>
          <p:cNvPr id="209" name="Google Shape;209;p24" descr="A LSTM neural network."/>
          <p:cNvPicPr preferRelativeResize="0"/>
          <p:nvPr/>
        </p:nvPicPr>
        <p:blipFill rotWithShape="1">
          <a:blip r:embed="rId4">
            <a:alphaModFix/>
          </a:blip>
          <a:srcRect/>
          <a:stretch/>
        </p:blipFill>
        <p:spPr>
          <a:xfrm>
            <a:off x="8126942" y="4665443"/>
            <a:ext cx="3933471" cy="1477914"/>
          </a:xfrm>
          <a:prstGeom prst="rect">
            <a:avLst/>
          </a:prstGeom>
          <a:noFill/>
          <a:ln>
            <a:noFill/>
          </a:ln>
        </p:spPr>
      </p:pic>
      <p:cxnSp>
        <p:nvCxnSpPr>
          <p:cNvPr id="210" name="Google Shape;210;p24"/>
          <p:cNvCxnSpPr/>
          <p:nvPr/>
        </p:nvCxnSpPr>
        <p:spPr>
          <a:xfrm rot="10800000">
            <a:off x="8211312" y="5135435"/>
            <a:ext cx="3815574" cy="0"/>
          </a:xfrm>
          <a:prstGeom prst="straightConnector1">
            <a:avLst/>
          </a:prstGeom>
          <a:noFill/>
          <a:ln w="38100" cap="flat" cmpd="sng">
            <a:solidFill>
              <a:srgbClr val="FF0000"/>
            </a:solidFill>
            <a:prstDash val="solid"/>
            <a:round/>
            <a:headEnd type="none" w="sm" len="sm"/>
            <a:tailEnd type="triangle" w="med" len="med"/>
          </a:ln>
        </p:spPr>
      </p:cxnSp>
      <p:sp>
        <p:nvSpPr>
          <p:cNvPr id="211" name="Google Shape;211;p24"/>
          <p:cNvSpPr txBox="1"/>
          <p:nvPr/>
        </p:nvSpPr>
        <p:spPr>
          <a:xfrm>
            <a:off x="9132910" y="4784241"/>
            <a:ext cx="16797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alibri"/>
                <a:ea typeface="Calibri"/>
                <a:cs typeface="Calibri"/>
                <a:sym typeface="Calibri"/>
              </a:rPr>
              <a:t>Gradient Flow</a:t>
            </a:r>
            <a:endParaRPr/>
          </a:p>
        </p:txBody>
      </p:sp>
      <p:sp>
        <p:nvSpPr>
          <p:cNvPr id="212" name="Google Shape;212;p24"/>
          <p:cNvSpPr txBox="1"/>
          <p:nvPr/>
        </p:nvSpPr>
        <p:spPr>
          <a:xfrm>
            <a:off x="9287311" y="3847536"/>
            <a:ext cx="1325491" cy="369332"/>
          </a:xfrm>
          <a:prstGeom prst="rect">
            <a:avLst/>
          </a:prstGeom>
          <a:blipFill rotWithShape="1">
            <a:blip r:embed="rId5">
              <a:alphaModFix/>
            </a:blip>
            <a:stretch>
              <a:fillRect l="-4146" t="-8196" b="-245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838200" y="-196290"/>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Outline</a:t>
            </a:r>
            <a:endParaRPr/>
          </a:p>
        </p:txBody>
      </p:sp>
      <p:sp>
        <p:nvSpPr>
          <p:cNvPr id="115" name="Google Shape;115;p14"/>
          <p:cNvSpPr txBox="1">
            <a:spLocks noGrp="1"/>
          </p:cNvSpPr>
          <p:nvPr>
            <p:ph type="body" idx="1"/>
          </p:nvPr>
        </p:nvSpPr>
        <p:spPr>
          <a:xfrm>
            <a:off x="838200" y="1657350"/>
            <a:ext cx="10781714" cy="4572000"/>
          </a:xfrm>
          <a:prstGeom prst="rect">
            <a:avLst/>
          </a:prstGeom>
          <a:noFill/>
          <a:ln>
            <a:noFill/>
          </a:ln>
        </p:spPr>
        <p:txBody>
          <a:bodyPr spcFirstLastPara="1" wrap="square" lIns="0" tIns="45700" rIns="0" bIns="45700" anchor="t" anchorCtr="0">
            <a:normAutofit fontScale="47500" lnSpcReduction="20000"/>
          </a:bodyPr>
          <a:lstStyle/>
          <a:p>
            <a:pPr marL="91440" lvl="0" indent="-180975" algn="l" rtl="0">
              <a:lnSpc>
                <a:spcPct val="90000"/>
              </a:lnSpc>
              <a:spcBef>
                <a:spcPts val="0"/>
              </a:spcBef>
              <a:spcAft>
                <a:spcPts val="0"/>
              </a:spcAft>
              <a:buSzPct val="100000"/>
              <a:buChar char=" "/>
            </a:pPr>
            <a:r>
              <a:rPr lang="en-US" sz="6000"/>
              <a:t>Recurrent Neural Networks</a:t>
            </a:r>
            <a:endParaRPr/>
          </a:p>
          <a:p>
            <a:pPr marL="384048" lvl="1" indent="-180975" algn="l" rtl="0">
              <a:lnSpc>
                <a:spcPct val="90000"/>
              </a:lnSpc>
              <a:spcBef>
                <a:spcPts val="400"/>
              </a:spcBef>
              <a:spcAft>
                <a:spcPts val="0"/>
              </a:spcAft>
              <a:buSzPct val="100000"/>
              <a:buChar char="◦"/>
            </a:pPr>
            <a:r>
              <a:rPr lang="en-US" sz="6000"/>
              <a:t>Vanilla RNN</a:t>
            </a:r>
            <a:endParaRPr/>
          </a:p>
          <a:p>
            <a:pPr marL="384048" lvl="1" indent="-180975" algn="l" rtl="0">
              <a:lnSpc>
                <a:spcPct val="90000"/>
              </a:lnSpc>
              <a:spcBef>
                <a:spcPts val="600"/>
              </a:spcBef>
              <a:spcAft>
                <a:spcPts val="0"/>
              </a:spcAft>
              <a:buSzPct val="100000"/>
              <a:buChar char="◦"/>
            </a:pPr>
            <a:r>
              <a:rPr lang="en-US" sz="6000"/>
              <a:t>Exploding and Vanishing Gradients</a:t>
            </a:r>
            <a:endParaRPr/>
          </a:p>
          <a:p>
            <a:pPr marL="384048" lvl="1" indent="0" algn="l" rtl="0">
              <a:lnSpc>
                <a:spcPct val="90000"/>
              </a:lnSpc>
              <a:spcBef>
                <a:spcPts val="600"/>
              </a:spcBef>
              <a:spcAft>
                <a:spcPts val="0"/>
              </a:spcAft>
              <a:buSzPct val="100000"/>
              <a:buNone/>
            </a:pPr>
            <a:endParaRPr sz="6000"/>
          </a:p>
          <a:p>
            <a:pPr marL="91440" lvl="0" indent="-180975" algn="l" rtl="0">
              <a:lnSpc>
                <a:spcPct val="90000"/>
              </a:lnSpc>
              <a:spcBef>
                <a:spcPts val="1600"/>
              </a:spcBef>
              <a:spcAft>
                <a:spcPts val="0"/>
              </a:spcAft>
              <a:buSzPct val="100000"/>
              <a:buChar char=" "/>
            </a:pPr>
            <a:r>
              <a:rPr lang="en-US" sz="6000"/>
              <a:t>Networks with Memory</a:t>
            </a:r>
            <a:endParaRPr/>
          </a:p>
          <a:p>
            <a:pPr marL="384048" lvl="1" indent="-180975" algn="l" rtl="0">
              <a:lnSpc>
                <a:spcPct val="90000"/>
              </a:lnSpc>
              <a:spcBef>
                <a:spcPts val="400"/>
              </a:spcBef>
              <a:spcAft>
                <a:spcPts val="0"/>
              </a:spcAft>
              <a:buSzPct val="100000"/>
              <a:buChar char="◦"/>
            </a:pPr>
            <a:r>
              <a:rPr lang="en-US" sz="6000"/>
              <a:t>Long Short-Term Memory (LSTM)</a:t>
            </a:r>
            <a:endParaRPr/>
          </a:p>
          <a:p>
            <a:pPr marL="384048" lvl="1" indent="-180975" algn="l" rtl="0">
              <a:lnSpc>
                <a:spcPct val="90000"/>
              </a:lnSpc>
              <a:spcBef>
                <a:spcPts val="600"/>
              </a:spcBef>
              <a:spcAft>
                <a:spcPts val="0"/>
              </a:spcAft>
              <a:buSzPct val="100000"/>
              <a:buChar char="◦"/>
            </a:pPr>
            <a:r>
              <a:rPr lang="en-US" sz="6000"/>
              <a:t>Gated Recurrent Unit (GRU)</a:t>
            </a:r>
            <a:endParaRPr/>
          </a:p>
          <a:p>
            <a:pPr marL="384048" lvl="1" indent="0" algn="l" rtl="0">
              <a:lnSpc>
                <a:spcPct val="90000"/>
              </a:lnSpc>
              <a:spcBef>
                <a:spcPts val="600"/>
              </a:spcBef>
              <a:spcAft>
                <a:spcPts val="0"/>
              </a:spcAft>
              <a:buSzPct val="100000"/>
              <a:buNone/>
            </a:pPr>
            <a:endParaRPr sz="6000"/>
          </a:p>
          <a:p>
            <a:pPr marL="91440" lvl="0" indent="-180975" algn="l" rtl="0">
              <a:lnSpc>
                <a:spcPct val="90000"/>
              </a:lnSpc>
              <a:spcBef>
                <a:spcPts val="1600"/>
              </a:spcBef>
              <a:spcAft>
                <a:spcPts val="0"/>
              </a:spcAft>
              <a:buSzPct val="100000"/>
              <a:buChar char=" "/>
            </a:pPr>
            <a:r>
              <a:rPr lang="en-US" sz="6000"/>
              <a:t>Sequence Learning Architectures</a:t>
            </a:r>
            <a:endParaRPr/>
          </a:p>
          <a:p>
            <a:pPr marL="384048" lvl="1" indent="-180975" algn="l" rtl="0">
              <a:lnSpc>
                <a:spcPct val="90000"/>
              </a:lnSpc>
              <a:spcBef>
                <a:spcPts val="400"/>
              </a:spcBef>
              <a:spcAft>
                <a:spcPts val="0"/>
              </a:spcAft>
              <a:buSzPct val="100000"/>
              <a:buChar char="◦"/>
            </a:pPr>
            <a:r>
              <a:rPr lang="en-US" sz="6000"/>
              <a:t>Sequence Learning with one RNN Layer</a:t>
            </a:r>
            <a:endParaRPr/>
          </a:p>
          <a:p>
            <a:pPr marL="384048" lvl="1" indent="-180975" algn="l" rtl="0">
              <a:lnSpc>
                <a:spcPct val="90000"/>
              </a:lnSpc>
              <a:spcBef>
                <a:spcPts val="600"/>
              </a:spcBef>
              <a:spcAft>
                <a:spcPts val="0"/>
              </a:spcAft>
              <a:buSzPct val="100000"/>
              <a:buChar char="◦"/>
            </a:pPr>
            <a:r>
              <a:rPr lang="en-US" sz="6000"/>
              <a:t>Sequence Learning with multiple RNN Layers</a:t>
            </a:r>
            <a:endParaRPr/>
          </a:p>
          <a:p>
            <a:pPr marL="384048" lvl="1" indent="0" algn="l" rtl="0">
              <a:lnSpc>
                <a:spcPct val="90000"/>
              </a:lnSpc>
              <a:spcBef>
                <a:spcPts val="600"/>
              </a:spcBef>
              <a:spcAft>
                <a:spcPts val="0"/>
              </a:spcAft>
              <a:buSzPct val="100000"/>
              <a:buNone/>
            </a:pPr>
            <a:endParaRPr sz="6000"/>
          </a:p>
          <a:p>
            <a:pPr marL="91440" lvl="0" indent="-31114" algn="l" rtl="0">
              <a:lnSpc>
                <a:spcPct val="90000"/>
              </a:lnSpc>
              <a:spcBef>
                <a:spcPts val="1600"/>
              </a:spcBef>
              <a:spcAft>
                <a:spcPts val="0"/>
              </a:spcAft>
              <a:buSzPct val="100000"/>
              <a:buNone/>
            </a:pPr>
            <a:endParaRPr/>
          </a:p>
        </p:txBody>
      </p:sp>
      <p:sp>
        <p:nvSpPr>
          <p:cNvPr id="116" name="Google Shape;116;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25"/>
          <p:cNvGrpSpPr/>
          <p:nvPr/>
        </p:nvGrpSpPr>
        <p:grpSpPr>
          <a:xfrm>
            <a:off x="4621547" y="1761464"/>
            <a:ext cx="4420685" cy="4484423"/>
            <a:chOff x="6129164" y="2052902"/>
            <a:chExt cx="4420685" cy="4484423"/>
          </a:xfrm>
        </p:grpSpPr>
        <p:pic>
          <p:nvPicPr>
            <p:cNvPr id="218" name="Google Shape;218;p25"/>
            <p:cNvPicPr preferRelativeResize="0"/>
            <p:nvPr/>
          </p:nvPicPr>
          <p:blipFill rotWithShape="1">
            <a:blip r:embed="rId3">
              <a:alphaModFix/>
            </a:blip>
            <a:srcRect/>
            <a:stretch/>
          </p:blipFill>
          <p:spPr>
            <a:xfrm>
              <a:off x="6222705" y="4592856"/>
              <a:ext cx="3944034" cy="669742"/>
            </a:xfrm>
            <a:prstGeom prst="rect">
              <a:avLst/>
            </a:prstGeom>
            <a:noFill/>
            <a:ln>
              <a:noFill/>
            </a:ln>
          </p:spPr>
        </p:pic>
        <p:pic>
          <p:nvPicPr>
            <p:cNvPr id="219" name="Google Shape;219;p25"/>
            <p:cNvPicPr preferRelativeResize="0"/>
            <p:nvPr/>
          </p:nvPicPr>
          <p:blipFill rotWithShape="1">
            <a:blip r:embed="rId4">
              <a:alphaModFix/>
            </a:blip>
            <a:srcRect/>
            <a:stretch/>
          </p:blipFill>
          <p:spPr>
            <a:xfrm>
              <a:off x="6276287" y="5413451"/>
              <a:ext cx="3944034" cy="507648"/>
            </a:xfrm>
            <a:prstGeom prst="rect">
              <a:avLst/>
            </a:prstGeom>
            <a:noFill/>
            <a:ln>
              <a:noFill/>
            </a:ln>
          </p:spPr>
        </p:pic>
        <p:pic>
          <p:nvPicPr>
            <p:cNvPr id="220" name="Google Shape;220;p25"/>
            <p:cNvPicPr preferRelativeResize="0"/>
            <p:nvPr/>
          </p:nvPicPr>
          <p:blipFill rotWithShape="1">
            <a:blip r:embed="rId5">
              <a:alphaModFix/>
            </a:blip>
            <a:srcRect/>
            <a:stretch/>
          </p:blipFill>
          <p:spPr>
            <a:xfrm>
              <a:off x="6328204" y="6005483"/>
              <a:ext cx="3805994" cy="531842"/>
            </a:xfrm>
            <a:prstGeom prst="rect">
              <a:avLst/>
            </a:prstGeom>
            <a:noFill/>
            <a:ln>
              <a:noFill/>
            </a:ln>
          </p:spPr>
        </p:pic>
        <p:pic>
          <p:nvPicPr>
            <p:cNvPr id="221" name="Google Shape;221;p25"/>
            <p:cNvPicPr preferRelativeResize="0"/>
            <p:nvPr/>
          </p:nvPicPr>
          <p:blipFill rotWithShape="1">
            <a:blip r:embed="rId6">
              <a:alphaModFix/>
            </a:blip>
            <a:srcRect/>
            <a:stretch/>
          </p:blipFill>
          <p:spPr>
            <a:xfrm>
              <a:off x="6265589" y="4033026"/>
              <a:ext cx="3079066" cy="559830"/>
            </a:xfrm>
            <a:prstGeom prst="rect">
              <a:avLst/>
            </a:prstGeom>
            <a:noFill/>
            <a:ln>
              <a:noFill/>
            </a:ln>
          </p:spPr>
        </p:pic>
        <p:pic>
          <p:nvPicPr>
            <p:cNvPr id="222" name="Google Shape;222;p25"/>
            <p:cNvPicPr preferRelativeResize="0"/>
            <p:nvPr/>
          </p:nvPicPr>
          <p:blipFill rotWithShape="1">
            <a:blip r:embed="rId7">
              <a:alphaModFix/>
            </a:blip>
            <a:srcRect/>
            <a:stretch/>
          </p:blipFill>
          <p:spPr>
            <a:xfrm>
              <a:off x="6129164" y="2771298"/>
              <a:ext cx="3805994" cy="508722"/>
            </a:xfrm>
            <a:prstGeom prst="rect">
              <a:avLst/>
            </a:prstGeom>
            <a:noFill/>
            <a:ln>
              <a:noFill/>
            </a:ln>
          </p:spPr>
        </p:pic>
        <p:pic>
          <p:nvPicPr>
            <p:cNvPr id="223" name="Google Shape;223;p25"/>
            <p:cNvPicPr preferRelativeResize="0"/>
            <p:nvPr/>
          </p:nvPicPr>
          <p:blipFill rotWithShape="1">
            <a:blip r:embed="rId8">
              <a:alphaModFix/>
            </a:blip>
            <a:srcRect/>
            <a:stretch/>
          </p:blipFill>
          <p:spPr>
            <a:xfrm>
              <a:off x="6129164" y="2052902"/>
              <a:ext cx="2499945" cy="446419"/>
            </a:xfrm>
            <a:prstGeom prst="rect">
              <a:avLst/>
            </a:prstGeom>
            <a:noFill/>
            <a:ln>
              <a:noFill/>
            </a:ln>
          </p:spPr>
        </p:pic>
        <p:pic>
          <p:nvPicPr>
            <p:cNvPr id="224" name="Google Shape;224;p25"/>
            <p:cNvPicPr preferRelativeResize="0"/>
            <p:nvPr/>
          </p:nvPicPr>
          <p:blipFill rotWithShape="1">
            <a:blip r:embed="rId9">
              <a:alphaModFix/>
            </a:blip>
            <a:srcRect/>
            <a:stretch/>
          </p:blipFill>
          <p:spPr>
            <a:xfrm>
              <a:off x="6310970" y="3480178"/>
              <a:ext cx="1168400" cy="368300"/>
            </a:xfrm>
            <a:prstGeom prst="rect">
              <a:avLst/>
            </a:prstGeom>
            <a:noFill/>
            <a:ln>
              <a:noFill/>
            </a:ln>
          </p:spPr>
        </p:pic>
        <p:sp>
          <p:nvSpPr>
            <p:cNvPr id="225" name="Google Shape;225;p25"/>
            <p:cNvSpPr/>
            <p:nvPr/>
          </p:nvSpPr>
          <p:spPr>
            <a:xfrm>
              <a:off x="10089000" y="5656243"/>
              <a:ext cx="193674" cy="587567"/>
            </a:xfrm>
            <a:prstGeom prst="rightBracket">
              <a:avLst>
                <a:gd name="adj" fmla="val 8333"/>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26" name="Google Shape;226;p25"/>
            <p:cNvCxnSpPr/>
            <p:nvPr/>
          </p:nvCxnSpPr>
          <p:spPr>
            <a:xfrm>
              <a:off x="10479307" y="4312941"/>
              <a:ext cx="28334" cy="1556803"/>
            </a:xfrm>
            <a:prstGeom prst="straightConnector1">
              <a:avLst/>
            </a:prstGeom>
            <a:noFill/>
            <a:ln w="38100" cap="flat" cmpd="sng">
              <a:solidFill>
                <a:schemeClr val="accent1"/>
              </a:solidFill>
              <a:prstDash val="solid"/>
              <a:round/>
              <a:headEnd type="none" w="sm" len="sm"/>
              <a:tailEnd type="none" w="sm" len="sm"/>
            </a:ln>
          </p:spPr>
        </p:cxnSp>
        <p:cxnSp>
          <p:nvCxnSpPr>
            <p:cNvPr id="227" name="Google Shape;227;p25"/>
            <p:cNvCxnSpPr/>
            <p:nvPr/>
          </p:nvCxnSpPr>
          <p:spPr>
            <a:xfrm rot="10800000">
              <a:off x="9854782" y="4312941"/>
              <a:ext cx="620002" cy="0"/>
            </a:xfrm>
            <a:prstGeom prst="straightConnector1">
              <a:avLst/>
            </a:prstGeom>
            <a:noFill/>
            <a:ln w="38100" cap="flat" cmpd="sng">
              <a:solidFill>
                <a:schemeClr val="accent1"/>
              </a:solidFill>
              <a:prstDash val="solid"/>
              <a:round/>
              <a:headEnd type="none" w="sm" len="sm"/>
              <a:tailEnd type="triangle" w="med" len="med"/>
            </a:ln>
          </p:spPr>
        </p:cxnSp>
        <p:cxnSp>
          <p:nvCxnSpPr>
            <p:cNvPr id="228" name="Google Shape;228;p25"/>
            <p:cNvCxnSpPr/>
            <p:nvPr/>
          </p:nvCxnSpPr>
          <p:spPr>
            <a:xfrm rot="10800000" flipH="1">
              <a:off x="10318637" y="5869744"/>
              <a:ext cx="231212" cy="11007"/>
            </a:xfrm>
            <a:prstGeom prst="straightConnector1">
              <a:avLst/>
            </a:prstGeom>
            <a:noFill/>
            <a:ln w="38100" cap="flat" cmpd="sng">
              <a:solidFill>
                <a:schemeClr val="accent1"/>
              </a:solidFill>
              <a:prstDash val="solid"/>
              <a:round/>
              <a:headEnd type="none" w="sm" len="sm"/>
              <a:tailEnd type="triangle" w="med" len="med"/>
            </a:ln>
          </p:spPr>
        </p:cxnSp>
        <p:cxnSp>
          <p:nvCxnSpPr>
            <p:cNvPr id="229" name="Google Shape;229;p25"/>
            <p:cNvCxnSpPr/>
            <p:nvPr/>
          </p:nvCxnSpPr>
          <p:spPr>
            <a:xfrm>
              <a:off x="10181952" y="4945390"/>
              <a:ext cx="307708" cy="0"/>
            </a:xfrm>
            <a:prstGeom prst="straightConnector1">
              <a:avLst/>
            </a:prstGeom>
            <a:noFill/>
            <a:ln w="38100" cap="flat" cmpd="sng">
              <a:solidFill>
                <a:schemeClr val="accent1"/>
              </a:solidFill>
              <a:prstDash val="solid"/>
              <a:round/>
              <a:headEnd type="none" w="sm" len="sm"/>
              <a:tailEnd type="triangle" w="med" len="med"/>
            </a:ln>
          </p:spPr>
        </p:cxnSp>
        <p:cxnSp>
          <p:nvCxnSpPr>
            <p:cNvPr id="230" name="Google Shape;230;p25"/>
            <p:cNvCxnSpPr/>
            <p:nvPr/>
          </p:nvCxnSpPr>
          <p:spPr>
            <a:xfrm>
              <a:off x="10388953" y="2348275"/>
              <a:ext cx="10353" cy="1289726"/>
            </a:xfrm>
            <a:prstGeom prst="straightConnector1">
              <a:avLst/>
            </a:prstGeom>
            <a:noFill/>
            <a:ln w="38100" cap="flat" cmpd="sng">
              <a:solidFill>
                <a:schemeClr val="accent1"/>
              </a:solidFill>
              <a:prstDash val="solid"/>
              <a:round/>
              <a:headEnd type="none" w="sm" len="sm"/>
              <a:tailEnd type="none" w="sm" len="sm"/>
            </a:ln>
          </p:spPr>
        </p:cxnSp>
        <p:cxnSp>
          <p:nvCxnSpPr>
            <p:cNvPr id="231" name="Google Shape;231;p25"/>
            <p:cNvCxnSpPr/>
            <p:nvPr/>
          </p:nvCxnSpPr>
          <p:spPr>
            <a:xfrm rot="10800000">
              <a:off x="9764428" y="2348275"/>
              <a:ext cx="620002" cy="0"/>
            </a:xfrm>
            <a:prstGeom prst="straightConnector1">
              <a:avLst/>
            </a:prstGeom>
            <a:noFill/>
            <a:ln w="38100" cap="flat" cmpd="sng">
              <a:solidFill>
                <a:schemeClr val="accent1"/>
              </a:solidFill>
              <a:prstDash val="solid"/>
              <a:round/>
              <a:headEnd type="none" w="sm" len="sm"/>
              <a:tailEnd type="triangle" w="med" len="med"/>
            </a:ln>
          </p:spPr>
        </p:cxnSp>
        <p:cxnSp>
          <p:nvCxnSpPr>
            <p:cNvPr id="232" name="Google Shape;232;p25"/>
            <p:cNvCxnSpPr/>
            <p:nvPr/>
          </p:nvCxnSpPr>
          <p:spPr>
            <a:xfrm rot="10800000" flipH="1">
              <a:off x="10158626" y="3626994"/>
              <a:ext cx="231212" cy="11007"/>
            </a:xfrm>
            <a:prstGeom prst="straightConnector1">
              <a:avLst/>
            </a:prstGeom>
            <a:noFill/>
            <a:ln w="38100" cap="flat" cmpd="sng">
              <a:solidFill>
                <a:schemeClr val="accent1"/>
              </a:solidFill>
              <a:prstDash val="solid"/>
              <a:round/>
              <a:headEnd type="none" w="sm" len="sm"/>
              <a:tailEnd type="triangle" w="med" len="med"/>
            </a:ln>
          </p:spPr>
        </p:cxnSp>
        <p:cxnSp>
          <p:nvCxnSpPr>
            <p:cNvPr id="233" name="Google Shape;233;p25"/>
            <p:cNvCxnSpPr/>
            <p:nvPr/>
          </p:nvCxnSpPr>
          <p:spPr>
            <a:xfrm>
              <a:off x="10091598" y="2980724"/>
              <a:ext cx="307708" cy="0"/>
            </a:xfrm>
            <a:prstGeom prst="straightConnector1">
              <a:avLst/>
            </a:prstGeom>
            <a:noFill/>
            <a:ln w="38100" cap="flat" cmpd="sng">
              <a:solidFill>
                <a:schemeClr val="accent1"/>
              </a:solidFill>
              <a:prstDash val="solid"/>
              <a:round/>
              <a:headEnd type="none" w="sm" len="sm"/>
              <a:tailEnd type="triangle" w="med" len="med"/>
            </a:ln>
          </p:spPr>
        </p:cxnSp>
        <p:cxnSp>
          <p:nvCxnSpPr>
            <p:cNvPr id="234" name="Google Shape;234;p25"/>
            <p:cNvCxnSpPr/>
            <p:nvPr/>
          </p:nvCxnSpPr>
          <p:spPr>
            <a:xfrm>
              <a:off x="7281372" y="3181546"/>
              <a:ext cx="2433371" cy="0"/>
            </a:xfrm>
            <a:prstGeom prst="straightConnector1">
              <a:avLst/>
            </a:prstGeom>
            <a:noFill/>
            <a:ln w="12700" cap="flat" cmpd="sng">
              <a:solidFill>
                <a:schemeClr val="accent1"/>
              </a:solidFill>
              <a:prstDash val="solid"/>
              <a:round/>
              <a:headEnd type="none" w="sm" len="sm"/>
              <a:tailEnd type="none" w="sm" len="sm"/>
            </a:ln>
          </p:spPr>
        </p:cxnSp>
        <p:cxnSp>
          <p:nvCxnSpPr>
            <p:cNvPr id="235" name="Google Shape;235;p25"/>
            <p:cNvCxnSpPr/>
            <p:nvPr/>
          </p:nvCxnSpPr>
          <p:spPr>
            <a:xfrm>
              <a:off x="7479370" y="5148678"/>
              <a:ext cx="2365434" cy="0"/>
            </a:xfrm>
            <a:prstGeom prst="straightConnector1">
              <a:avLst/>
            </a:prstGeom>
            <a:noFill/>
            <a:ln w="12700" cap="flat" cmpd="sng">
              <a:solidFill>
                <a:schemeClr val="accent1"/>
              </a:solidFill>
              <a:prstDash val="solid"/>
              <a:round/>
              <a:headEnd type="none" w="sm" len="sm"/>
              <a:tailEnd type="none" w="sm" len="sm"/>
            </a:ln>
          </p:spPr>
        </p:cxnSp>
        <p:cxnSp>
          <p:nvCxnSpPr>
            <p:cNvPr id="236" name="Google Shape;236;p25"/>
            <p:cNvCxnSpPr/>
            <p:nvPr/>
          </p:nvCxnSpPr>
          <p:spPr>
            <a:xfrm>
              <a:off x="7489348" y="5849895"/>
              <a:ext cx="2365434" cy="0"/>
            </a:xfrm>
            <a:prstGeom prst="straightConnector1">
              <a:avLst/>
            </a:prstGeom>
            <a:noFill/>
            <a:ln w="12700" cap="flat" cmpd="sng">
              <a:solidFill>
                <a:schemeClr val="accent1"/>
              </a:solidFill>
              <a:prstDash val="solid"/>
              <a:round/>
              <a:headEnd type="none" w="sm" len="sm"/>
              <a:tailEnd type="none" w="sm" len="sm"/>
            </a:ln>
          </p:spPr>
        </p:cxnSp>
        <p:cxnSp>
          <p:nvCxnSpPr>
            <p:cNvPr id="237" name="Google Shape;237;p25"/>
            <p:cNvCxnSpPr/>
            <p:nvPr/>
          </p:nvCxnSpPr>
          <p:spPr>
            <a:xfrm>
              <a:off x="7680960" y="6450711"/>
              <a:ext cx="2254198" cy="0"/>
            </a:xfrm>
            <a:prstGeom prst="straightConnector1">
              <a:avLst/>
            </a:prstGeom>
            <a:noFill/>
            <a:ln w="12700" cap="flat" cmpd="sng">
              <a:solidFill>
                <a:schemeClr val="accent1"/>
              </a:solidFill>
              <a:prstDash val="solid"/>
              <a:round/>
              <a:headEnd type="none" w="sm" len="sm"/>
              <a:tailEnd type="none" w="sm" len="sm"/>
            </a:ln>
          </p:spPr>
        </p:cxnSp>
      </p:grpSp>
      <p:sp>
        <p:nvSpPr>
          <p:cNvPr id="238" name="Google Shape;238;p25"/>
          <p:cNvSpPr txBox="1">
            <a:spLocks noGrp="1"/>
          </p:cNvSpPr>
          <p:nvPr>
            <p:ph type="body" idx="1"/>
          </p:nvPr>
        </p:nvSpPr>
        <p:spPr>
          <a:xfrm>
            <a:off x="566841" y="1646238"/>
            <a:ext cx="5534465" cy="4711700"/>
          </a:xfrm>
          <a:prstGeom prst="rect">
            <a:avLst/>
          </a:prstGeom>
          <a:noFill/>
          <a:ln>
            <a:noFill/>
          </a:ln>
        </p:spPr>
        <p:txBody>
          <a:bodyPr spcFirstLastPara="1" wrap="square" lIns="0" tIns="45700" rIns="0" bIns="45700" anchor="t" anchorCtr="0">
            <a:normAutofit/>
          </a:bodyPr>
          <a:lstStyle/>
          <a:p>
            <a:pPr marL="91440" lvl="0" indent="-127000" algn="l" rtl="0">
              <a:lnSpc>
                <a:spcPct val="150000"/>
              </a:lnSpc>
              <a:spcBef>
                <a:spcPts val="0"/>
              </a:spcBef>
              <a:spcAft>
                <a:spcPts val="0"/>
              </a:spcAft>
              <a:buSzPts val="2000"/>
              <a:buChar char=" "/>
            </a:pPr>
            <a:r>
              <a:rPr lang="en-US"/>
              <a:t>LSM unit output</a:t>
            </a:r>
            <a:endParaRPr/>
          </a:p>
          <a:p>
            <a:pPr marL="91440" lvl="0" indent="-127000" algn="l" rtl="0">
              <a:lnSpc>
                <a:spcPct val="150000"/>
              </a:lnSpc>
              <a:spcBef>
                <a:spcPts val="1400"/>
              </a:spcBef>
              <a:spcAft>
                <a:spcPts val="0"/>
              </a:spcAft>
              <a:buSzPts val="2000"/>
              <a:buChar char=" "/>
            </a:pPr>
            <a:r>
              <a:rPr lang="en-US" b="1" i="1"/>
              <a:t>Output gate</a:t>
            </a:r>
            <a:r>
              <a:rPr lang="en-US" i="1"/>
              <a:t> </a:t>
            </a:r>
            <a:r>
              <a:rPr lang="en-US"/>
              <a:t>units</a:t>
            </a:r>
            <a:endParaRPr/>
          </a:p>
          <a:p>
            <a:pPr marL="91440" lvl="0" indent="-127000" algn="l" rtl="0">
              <a:lnSpc>
                <a:spcPct val="150000"/>
              </a:lnSpc>
              <a:spcBef>
                <a:spcPts val="1400"/>
              </a:spcBef>
              <a:spcAft>
                <a:spcPts val="0"/>
              </a:spcAft>
              <a:buSzPts val="2000"/>
              <a:buChar char=" "/>
            </a:pPr>
            <a:r>
              <a:rPr lang="en-US"/>
              <a:t>Transformed memory cell contents</a:t>
            </a:r>
            <a:endParaRPr/>
          </a:p>
          <a:p>
            <a:pPr marL="91440" lvl="0" indent="-127000" algn="l" rtl="0">
              <a:lnSpc>
                <a:spcPct val="150000"/>
              </a:lnSpc>
              <a:spcBef>
                <a:spcPts val="1400"/>
              </a:spcBef>
              <a:spcAft>
                <a:spcPts val="0"/>
              </a:spcAft>
              <a:buSzPts val="2000"/>
              <a:buChar char=" "/>
            </a:pPr>
            <a:r>
              <a:rPr lang="en-US"/>
              <a:t>Gated update to memory cell units</a:t>
            </a:r>
            <a:endParaRPr/>
          </a:p>
          <a:p>
            <a:pPr marL="91440" lvl="0" indent="-127000" algn="l" rtl="0">
              <a:lnSpc>
                <a:spcPct val="150000"/>
              </a:lnSpc>
              <a:spcBef>
                <a:spcPts val="1400"/>
              </a:spcBef>
              <a:spcAft>
                <a:spcPts val="0"/>
              </a:spcAft>
              <a:buSzPts val="2000"/>
              <a:buChar char=" "/>
            </a:pPr>
            <a:r>
              <a:rPr lang="en-US" b="1" i="1"/>
              <a:t>Forget gate</a:t>
            </a:r>
            <a:r>
              <a:rPr lang="en-US" b="1"/>
              <a:t> </a:t>
            </a:r>
            <a:r>
              <a:rPr lang="en-US"/>
              <a:t>units</a:t>
            </a:r>
            <a:endParaRPr/>
          </a:p>
          <a:p>
            <a:pPr marL="91440" lvl="0" indent="-127000" algn="l" rtl="0">
              <a:lnSpc>
                <a:spcPct val="150000"/>
              </a:lnSpc>
              <a:spcBef>
                <a:spcPts val="1400"/>
              </a:spcBef>
              <a:spcAft>
                <a:spcPts val="0"/>
              </a:spcAft>
              <a:buSzPts val="2000"/>
              <a:buChar char=" "/>
            </a:pPr>
            <a:r>
              <a:rPr lang="en-US" b="1" i="1"/>
              <a:t>Input gate</a:t>
            </a:r>
            <a:r>
              <a:rPr lang="en-US" b="1"/>
              <a:t> </a:t>
            </a:r>
            <a:r>
              <a:rPr lang="en-US"/>
              <a:t>units</a:t>
            </a:r>
            <a:endParaRPr/>
          </a:p>
          <a:p>
            <a:pPr marL="91440" lvl="0" indent="-127000" algn="l" rtl="0">
              <a:lnSpc>
                <a:spcPct val="150000"/>
              </a:lnSpc>
              <a:spcBef>
                <a:spcPts val="1400"/>
              </a:spcBef>
              <a:spcAft>
                <a:spcPts val="0"/>
              </a:spcAft>
              <a:buSzPts val="2000"/>
              <a:buChar char=" "/>
            </a:pPr>
            <a:r>
              <a:rPr lang="en-US"/>
              <a:t>Potential </a:t>
            </a:r>
            <a:r>
              <a:rPr lang="en-US" i="1"/>
              <a:t>input</a:t>
            </a:r>
            <a:r>
              <a:rPr lang="en-US"/>
              <a:t> to memory cell</a:t>
            </a:r>
            <a:endParaRPr/>
          </a:p>
        </p:txBody>
      </p:sp>
      <p:sp>
        <p:nvSpPr>
          <p:cNvPr id="239" name="Google Shape;239;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40" name="Google Shape;240;p25"/>
          <p:cNvSpPr txBox="1"/>
          <p:nvPr/>
        </p:nvSpPr>
        <p:spPr>
          <a:xfrm>
            <a:off x="838200" y="32067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LSTM: Components &amp; Flow</a:t>
            </a:r>
            <a:endParaRPr/>
          </a:p>
        </p:txBody>
      </p:sp>
      <p:cxnSp>
        <p:nvCxnSpPr>
          <p:cNvPr id="241" name="Google Shape;241;p25"/>
          <p:cNvCxnSpPr/>
          <p:nvPr/>
        </p:nvCxnSpPr>
        <p:spPr>
          <a:xfrm>
            <a:off x="10291393" y="5849895"/>
            <a:ext cx="1" cy="0"/>
          </a:xfrm>
          <a:prstGeom prst="straightConnector1">
            <a:avLst/>
          </a:prstGeom>
          <a:noFill/>
          <a:ln w="38100" cap="flat" cmpd="sng">
            <a:solidFill>
              <a:schemeClr val="accent1"/>
            </a:solidFill>
            <a:prstDash val="solid"/>
            <a:round/>
            <a:headEnd type="none" w="sm" len="sm"/>
            <a:tailEnd type="none" w="sm" len="sm"/>
          </a:ln>
        </p:spPr>
      </p:cxnSp>
      <p:cxnSp>
        <p:nvCxnSpPr>
          <p:cNvPr id="242" name="Google Shape;242;p25"/>
          <p:cNvCxnSpPr/>
          <p:nvPr/>
        </p:nvCxnSpPr>
        <p:spPr>
          <a:xfrm>
            <a:off x="10201039" y="3885229"/>
            <a:ext cx="1" cy="0"/>
          </a:xfrm>
          <a:prstGeom prst="straightConnector1">
            <a:avLst/>
          </a:prstGeom>
          <a:noFill/>
          <a:ln w="38100" cap="flat" cmpd="sng">
            <a:solidFill>
              <a:schemeClr val="accent1"/>
            </a:solidFill>
            <a:prstDash val="solid"/>
            <a:round/>
            <a:headEnd type="none" w="sm" len="sm"/>
            <a:tailEnd type="none" w="sm" len="sm"/>
          </a:ln>
        </p:spPr>
      </p:cxnSp>
      <p:pic>
        <p:nvPicPr>
          <p:cNvPr id="243" name="Google Shape;243;p25" descr="Image result for lstm cell"/>
          <p:cNvPicPr preferRelativeResize="0"/>
          <p:nvPr/>
        </p:nvPicPr>
        <p:blipFill rotWithShape="1">
          <a:blip r:embed="rId10">
            <a:alphaModFix/>
          </a:blip>
          <a:srcRect l="5761" r="48917" b="10906"/>
          <a:stretch/>
        </p:blipFill>
        <p:spPr>
          <a:xfrm>
            <a:off x="7562472" y="35819"/>
            <a:ext cx="4358987" cy="18689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200"/>
              <a:buFont typeface="Calibri"/>
              <a:buNone/>
            </a:pPr>
            <a:r>
              <a:rPr lang="en-US" sz="3200"/>
              <a:t>The long-short term memory (LSTM) module</a:t>
            </a:r>
            <a:endParaRPr/>
          </a:p>
        </p:txBody>
      </p:sp>
      <p:sp>
        <p:nvSpPr>
          <p:cNvPr id="249" name="Google Shape;249;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21</a:t>
            </a:fld>
            <a:endParaRPr sz="1000">
              <a:solidFill>
                <a:schemeClr val="dk1"/>
              </a:solidFill>
              <a:latin typeface="Arial"/>
              <a:ea typeface="Arial"/>
              <a:cs typeface="Arial"/>
              <a:sym typeface="Arial"/>
            </a:endParaRPr>
          </a:p>
        </p:txBody>
      </p:sp>
      <p:pic>
        <p:nvPicPr>
          <p:cNvPr id="250" name="Google Shape;250;p26"/>
          <p:cNvPicPr preferRelativeResize="0"/>
          <p:nvPr/>
        </p:nvPicPr>
        <p:blipFill rotWithShape="1">
          <a:blip r:embed="rId3">
            <a:alphaModFix/>
          </a:blip>
          <a:srcRect/>
          <a:stretch/>
        </p:blipFill>
        <p:spPr>
          <a:xfrm>
            <a:off x="2590801" y="2616200"/>
            <a:ext cx="6602413" cy="2482850"/>
          </a:xfrm>
          <a:prstGeom prst="rect">
            <a:avLst/>
          </a:prstGeom>
          <a:noFill/>
          <a:ln>
            <a:noFill/>
          </a:ln>
        </p:spPr>
      </p:pic>
      <p:pic>
        <p:nvPicPr>
          <p:cNvPr id="251" name="Google Shape;251;p26"/>
          <p:cNvPicPr preferRelativeResize="0"/>
          <p:nvPr/>
        </p:nvPicPr>
        <p:blipFill rotWithShape="1">
          <a:blip r:embed="rId4">
            <a:alphaModFix/>
          </a:blip>
          <a:srcRect/>
          <a:stretch/>
        </p:blipFill>
        <p:spPr>
          <a:xfrm>
            <a:off x="5576888" y="5334000"/>
            <a:ext cx="4902200" cy="908050"/>
          </a:xfrm>
          <a:prstGeom prst="rect">
            <a:avLst/>
          </a:prstGeom>
          <a:noFill/>
          <a:ln>
            <a:noFill/>
          </a:ln>
        </p:spPr>
      </p:pic>
      <p:sp>
        <p:nvSpPr>
          <p:cNvPr id="252" name="Google Shape;252;p26"/>
          <p:cNvSpPr/>
          <p:nvPr/>
        </p:nvSpPr>
        <p:spPr>
          <a:xfrm>
            <a:off x="2332038" y="1565275"/>
            <a:ext cx="8413750" cy="8318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LSTMs are explicitly designed to avoid the long-term dependency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0"/>
                                        </p:tgtEl>
                                      </p:cBhvr>
                                    </p:animEffect>
                                    <p:set>
                                      <p:cBhvr>
                                        <p:cTn id="7" dur="1" fill="hold">
                                          <p:stCondLst>
                                            <p:cond delay="500"/>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Two keys of LSTM</a:t>
            </a:r>
            <a:endParaRPr/>
          </a:p>
        </p:txBody>
      </p:sp>
      <p:sp>
        <p:nvSpPr>
          <p:cNvPr id="259" name="Google Shape;259;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000">
              <a:solidFill>
                <a:schemeClr val="dk1"/>
              </a:solidFill>
              <a:latin typeface="Arial"/>
              <a:ea typeface="Arial"/>
              <a:cs typeface="Arial"/>
              <a:sym typeface="Arial"/>
            </a:endParaRPr>
          </a:p>
        </p:txBody>
      </p:sp>
      <p:pic>
        <p:nvPicPr>
          <p:cNvPr id="260" name="Google Shape;260;p27"/>
          <p:cNvPicPr preferRelativeResize="0"/>
          <p:nvPr/>
        </p:nvPicPr>
        <p:blipFill rotWithShape="1">
          <a:blip r:embed="rId3">
            <a:alphaModFix/>
          </a:blip>
          <a:srcRect l="23694" r="26923"/>
          <a:stretch/>
        </p:blipFill>
        <p:spPr>
          <a:xfrm>
            <a:off x="1622426" y="3300537"/>
            <a:ext cx="3814763" cy="2387600"/>
          </a:xfrm>
          <a:prstGeom prst="rect">
            <a:avLst/>
          </a:prstGeom>
          <a:noFill/>
          <a:ln>
            <a:noFill/>
          </a:ln>
        </p:spPr>
      </p:pic>
      <p:pic>
        <p:nvPicPr>
          <p:cNvPr id="261" name="Google Shape;261;p27"/>
          <p:cNvPicPr preferRelativeResize="0"/>
          <p:nvPr/>
        </p:nvPicPr>
        <p:blipFill rotWithShape="1">
          <a:blip r:embed="rId4">
            <a:alphaModFix/>
          </a:blip>
          <a:srcRect/>
          <a:stretch/>
        </p:blipFill>
        <p:spPr>
          <a:xfrm>
            <a:off x="7734300" y="3571436"/>
            <a:ext cx="1600200" cy="1962150"/>
          </a:xfrm>
          <a:prstGeom prst="rect">
            <a:avLst/>
          </a:prstGeom>
          <a:noFill/>
          <a:ln>
            <a:noFill/>
          </a:ln>
        </p:spPr>
      </p:pic>
      <p:sp>
        <p:nvSpPr>
          <p:cNvPr id="262" name="Google Shape;262;p27"/>
          <p:cNvSpPr txBox="1"/>
          <p:nvPr/>
        </p:nvSpPr>
        <p:spPr>
          <a:xfrm>
            <a:off x="3105150" y="5856286"/>
            <a:ext cx="1322388"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Cell state</a:t>
            </a:r>
            <a:endParaRPr/>
          </a:p>
        </p:txBody>
      </p:sp>
      <p:sp>
        <p:nvSpPr>
          <p:cNvPr id="263" name="Google Shape;263;p27"/>
          <p:cNvSpPr txBox="1"/>
          <p:nvPr/>
        </p:nvSpPr>
        <p:spPr>
          <a:xfrm>
            <a:off x="8272462" y="5656261"/>
            <a:ext cx="75247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Gate</a:t>
            </a:r>
            <a:endParaRPr/>
          </a:p>
        </p:txBody>
      </p:sp>
      <p:sp>
        <p:nvSpPr>
          <p:cNvPr id="264" name="Google Shape;264;p27"/>
          <p:cNvSpPr/>
          <p:nvPr/>
        </p:nvSpPr>
        <p:spPr>
          <a:xfrm>
            <a:off x="1097280" y="1624350"/>
            <a:ext cx="10058400" cy="1323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“Cell state” which works like a conveyor belt runs straight down the entire chain, easy for information to flow along without changes.</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“Gates” which control or decide what kind of information could go or throw away from the cell state.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8"/>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 forget gate</a:t>
            </a:r>
            <a:endParaRPr/>
          </a:p>
        </p:txBody>
      </p:sp>
      <p:sp>
        <p:nvSpPr>
          <p:cNvPr id="271" name="Google Shape;271;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000">
              <a:solidFill>
                <a:schemeClr val="dk1"/>
              </a:solidFill>
              <a:latin typeface="Arial"/>
              <a:ea typeface="Arial"/>
              <a:cs typeface="Arial"/>
              <a:sym typeface="Arial"/>
            </a:endParaRPr>
          </a:p>
        </p:txBody>
      </p:sp>
      <p:pic>
        <p:nvPicPr>
          <p:cNvPr id="272" name="Google Shape;272;p28"/>
          <p:cNvPicPr preferRelativeResize="0"/>
          <p:nvPr/>
        </p:nvPicPr>
        <p:blipFill rotWithShape="1">
          <a:blip r:embed="rId3">
            <a:alphaModFix/>
          </a:blip>
          <a:srcRect/>
          <a:stretch/>
        </p:blipFill>
        <p:spPr>
          <a:xfrm>
            <a:off x="1677988" y="3760788"/>
            <a:ext cx="8551862" cy="2641600"/>
          </a:xfrm>
          <a:prstGeom prst="rect">
            <a:avLst/>
          </a:prstGeom>
          <a:noFill/>
          <a:ln>
            <a:noFill/>
          </a:ln>
        </p:spPr>
      </p:pic>
      <p:sp>
        <p:nvSpPr>
          <p:cNvPr id="273" name="Google Shape;273;p28"/>
          <p:cNvSpPr/>
          <p:nvPr/>
        </p:nvSpPr>
        <p:spPr>
          <a:xfrm>
            <a:off x="447675" y="1605738"/>
            <a:ext cx="6562725"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Take the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sz="2000" b="1">
              <a:solidFill>
                <a:schemeClr val="dk1"/>
              </a:solidFill>
              <a:latin typeface="Arial"/>
              <a:ea typeface="Arial"/>
              <a:cs typeface="Arial"/>
              <a:sym typeface="Arial"/>
            </a:endParaRPr>
          </a:p>
        </p:txBody>
      </p:sp>
      <p:pic>
        <p:nvPicPr>
          <p:cNvPr id="274" name="Google Shape;274;p28"/>
          <p:cNvPicPr preferRelativeResize="0"/>
          <p:nvPr/>
        </p:nvPicPr>
        <p:blipFill rotWithShape="1">
          <a:blip r:embed="rId4">
            <a:alphaModFix/>
          </a:blip>
          <a:srcRect/>
          <a:stretch/>
        </p:blipFill>
        <p:spPr>
          <a:xfrm>
            <a:off x="7010400" y="1417639"/>
            <a:ext cx="3841750" cy="23510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 input gate</a:t>
            </a:r>
            <a:endParaRPr/>
          </a:p>
        </p:txBody>
      </p:sp>
      <p:sp>
        <p:nvSpPr>
          <p:cNvPr id="281" name="Google Shape;281;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000">
              <a:solidFill>
                <a:schemeClr val="dk1"/>
              </a:solidFill>
              <a:latin typeface="Arial"/>
              <a:ea typeface="Arial"/>
              <a:cs typeface="Arial"/>
              <a:sym typeface="Arial"/>
            </a:endParaRPr>
          </a:p>
        </p:txBody>
      </p:sp>
      <p:pic>
        <p:nvPicPr>
          <p:cNvPr id="282" name="Google Shape;282;p29"/>
          <p:cNvPicPr preferRelativeResize="0"/>
          <p:nvPr/>
        </p:nvPicPr>
        <p:blipFill rotWithShape="1">
          <a:blip r:embed="rId3">
            <a:alphaModFix/>
          </a:blip>
          <a:srcRect/>
          <a:stretch/>
        </p:blipFill>
        <p:spPr>
          <a:xfrm>
            <a:off x="2438400" y="3886200"/>
            <a:ext cx="7397750" cy="2286000"/>
          </a:xfrm>
          <a:prstGeom prst="rect">
            <a:avLst/>
          </a:prstGeom>
          <a:noFill/>
          <a:ln>
            <a:noFill/>
          </a:ln>
        </p:spPr>
      </p:pic>
      <p:pic>
        <p:nvPicPr>
          <p:cNvPr id="283" name="Google Shape;283;p29"/>
          <p:cNvPicPr preferRelativeResize="0"/>
          <p:nvPr/>
        </p:nvPicPr>
        <p:blipFill rotWithShape="1">
          <a:blip r:embed="rId4">
            <a:alphaModFix/>
          </a:blip>
          <a:srcRect/>
          <a:stretch/>
        </p:blipFill>
        <p:spPr>
          <a:xfrm>
            <a:off x="1600200" y="1422400"/>
            <a:ext cx="9144000" cy="232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 cell state update</a:t>
            </a:r>
            <a:endParaRPr/>
          </a:p>
        </p:txBody>
      </p:sp>
      <p:sp>
        <p:nvSpPr>
          <p:cNvPr id="290" name="Google Shape;290;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25</a:t>
            </a:fld>
            <a:endParaRPr sz="1000">
              <a:solidFill>
                <a:schemeClr val="dk1"/>
              </a:solidFill>
              <a:latin typeface="Arial"/>
              <a:ea typeface="Arial"/>
              <a:cs typeface="Arial"/>
              <a:sym typeface="Arial"/>
            </a:endParaRPr>
          </a:p>
        </p:txBody>
      </p:sp>
      <p:pic>
        <p:nvPicPr>
          <p:cNvPr id="291" name="Google Shape;291;p30"/>
          <p:cNvPicPr preferRelativeResize="0"/>
          <p:nvPr/>
        </p:nvPicPr>
        <p:blipFill rotWithShape="1">
          <a:blip r:embed="rId3">
            <a:alphaModFix/>
          </a:blip>
          <a:srcRect/>
          <a:stretch/>
        </p:blipFill>
        <p:spPr>
          <a:xfrm>
            <a:off x="2286001" y="3200400"/>
            <a:ext cx="8139113" cy="2514600"/>
          </a:xfrm>
          <a:prstGeom prst="rect">
            <a:avLst/>
          </a:prstGeom>
          <a:noFill/>
          <a:ln>
            <a:noFill/>
          </a:ln>
        </p:spPr>
      </p:pic>
      <p:sp>
        <p:nvSpPr>
          <p:cNvPr id="292" name="Google Shape;292;p30"/>
          <p:cNvSpPr/>
          <p:nvPr/>
        </p:nvSpPr>
        <p:spPr>
          <a:xfrm>
            <a:off x="1600201" y="1468439"/>
            <a:ext cx="8824913" cy="1570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It actually drops the information about the old subject’s gender and add the new information, as we decided in the previous steps.</a:t>
            </a:r>
            <a:endParaRPr sz="2400" b="1">
              <a:solidFill>
                <a:schemeClr val="dk1"/>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 output gate</a:t>
            </a:r>
            <a:endParaRPr/>
          </a:p>
        </p:txBody>
      </p:sp>
      <p:sp>
        <p:nvSpPr>
          <p:cNvPr id="299" name="Google Shape;299;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26</a:t>
            </a:fld>
            <a:endParaRPr sz="1000">
              <a:solidFill>
                <a:schemeClr val="dk1"/>
              </a:solidFill>
              <a:latin typeface="Arial"/>
              <a:ea typeface="Arial"/>
              <a:cs typeface="Arial"/>
              <a:sym typeface="Arial"/>
            </a:endParaRPr>
          </a:p>
        </p:txBody>
      </p:sp>
      <p:pic>
        <p:nvPicPr>
          <p:cNvPr id="300" name="Google Shape;300;p31"/>
          <p:cNvPicPr preferRelativeResize="0"/>
          <p:nvPr/>
        </p:nvPicPr>
        <p:blipFill rotWithShape="1">
          <a:blip r:embed="rId3">
            <a:alphaModFix/>
          </a:blip>
          <a:srcRect/>
          <a:stretch/>
        </p:blipFill>
        <p:spPr>
          <a:xfrm>
            <a:off x="1866900" y="2133600"/>
            <a:ext cx="8878888"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 revisit</a:t>
            </a:r>
            <a:endParaRPr/>
          </a:p>
        </p:txBody>
      </p:sp>
      <p:sp>
        <p:nvSpPr>
          <p:cNvPr id="306" name="Google Shape;306;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000">
              <a:solidFill>
                <a:schemeClr val="dk1"/>
              </a:solidFill>
              <a:latin typeface="Arial"/>
              <a:ea typeface="Arial"/>
              <a:cs typeface="Arial"/>
              <a:sym typeface="Arial"/>
            </a:endParaRPr>
          </a:p>
        </p:txBody>
      </p:sp>
      <p:pic>
        <p:nvPicPr>
          <p:cNvPr id="307" name="Google Shape;307;p32"/>
          <p:cNvPicPr preferRelativeResize="0"/>
          <p:nvPr/>
        </p:nvPicPr>
        <p:blipFill rotWithShape="1">
          <a:blip r:embed="rId3">
            <a:alphaModFix/>
          </a:blip>
          <a:srcRect l="30603" r="34074"/>
          <a:stretch/>
        </p:blipFill>
        <p:spPr>
          <a:xfrm>
            <a:off x="1371600" y="1536700"/>
            <a:ext cx="3697288" cy="3327400"/>
          </a:xfrm>
          <a:prstGeom prst="rect">
            <a:avLst/>
          </a:prstGeom>
          <a:noFill/>
          <a:ln>
            <a:noFill/>
          </a:ln>
        </p:spPr>
      </p:pic>
      <p:grpSp>
        <p:nvGrpSpPr>
          <p:cNvPr id="308" name="Google Shape;308;p32"/>
          <p:cNvGrpSpPr/>
          <p:nvPr/>
        </p:nvGrpSpPr>
        <p:grpSpPr>
          <a:xfrm>
            <a:off x="3657601" y="4324473"/>
            <a:ext cx="3679825" cy="2170112"/>
            <a:chOff x="4192887" y="3589214"/>
            <a:chExt cx="4529636" cy="2670039"/>
          </a:xfrm>
        </p:grpSpPr>
        <p:pic>
          <p:nvPicPr>
            <p:cNvPr id="309" name="Google Shape;309;p32"/>
            <p:cNvPicPr preferRelativeResize="0"/>
            <p:nvPr/>
          </p:nvPicPr>
          <p:blipFill rotWithShape="1">
            <a:blip r:embed="rId4">
              <a:alphaModFix/>
            </a:blip>
            <a:srcRect l="53383" t="44937" b="39696"/>
            <a:stretch/>
          </p:blipFill>
          <p:spPr>
            <a:xfrm>
              <a:off x="4240481" y="3589214"/>
              <a:ext cx="4482042" cy="456442"/>
            </a:xfrm>
            <a:prstGeom prst="rect">
              <a:avLst/>
            </a:prstGeom>
            <a:noFill/>
            <a:ln>
              <a:noFill/>
            </a:ln>
          </p:spPr>
        </p:pic>
        <p:pic>
          <p:nvPicPr>
            <p:cNvPr id="310" name="Google Shape;310;p32"/>
            <p:cNvPicPr preferRelativeResize="0"/>
            <p:nvPr/>
          </p:nvPicPr>
          <p:blipFill rotWithShape="1">
            <a:blip r:embed="rId5">
              <a:alphaModFix/>
            </a:blip>
            <a:srcRect l="53178" t="37508" b="26778"/>
            <a:stretch/>
          </p:blipFill>
          <p:spPr>
            <a:xfrm>
              <a:off x="4281314" y="4054618"/>
              <a:ext cx="3906772" cy="920733"/>
            </a:xfrm>
            <a:prstGeom prst="rect">
              <a:avLst/>
            </a:prstGeom>
            <a:noFill/>
            <a:ln>
              <a:noFill/>
            </a:ln>
          </p:spPr>
        </p:pic>
        <p:pic>
          <p:nvPicPr>
            <p:cNvPr id="311" name="Google Shape;311;p32"/>
            <p:cNvPicPr preferRelativeResize="0"/>
            <p:nvPr/>
          </p:nvPicPr>
          <p:blipFill rotWithShape="1">
            <a:blip r:embed="rId6">
              <a:alphaModFix/>
            </a:blip>
            <a:srcRect l="52469" t="43356" b="36810"/>
            <a:stretch/>
          </p:blipFill>
          <p:spPr>
            <a:xfrm>
              <a:off x="4192887" y="4807332"/>
              <a:ext cx="3965929" cy="511312"/>
            </a:xfrm>
            <a:prstGeom prst="rect">
              <a:avLst/>
            </a:prstGeom>
            <a:noFill/>
            <a:ln>
              <a:noFill/>
            </a:ln>
          </p:spPr>
        </p:pic>
        <p:pic>
          <p:nvPicPr>
            <p:cNvPr id="312" name="Google Shape;312;p32"/>
            <p:cNvPicPr preferRelativeResize="0"/>
            <p:nvPr/>
          </p:nvPicPr>
          <p:blipFill rotWithShape="1">
            <a:blip r:embed="rId7">
              <a:alphaModFix/>
            </a:blip>
            <a:srcRect l="53216" t="36441" b="27569"/>
            <a:stretch/>
          </p:blipFill>
          <p:spPr>
            <a:xfrm>
              <a:off x="4228559" y="5331381"/>
              <a:ext cx="3903505" cy="927872"/>
            </a:xfrm>
            <a:prstGeom prst="rect">
              <a:avLst/>
            </a:prstGeom>
            <a:noFill/>
            <a:ln>
              <a:noFill/>
            </a:ln>
          </p:spPr>
        </p:pic>
      </p:grpSp>
      <p:pic>
        <p:nvPicPr>
          <p:cNvPr id="313" name="Google Shape;313;p32"/>
          <p:cNvPicPr preferRelativeResize="0"/>
          <p:nvPr/>
        </p:nvPicPr>
        <p:blipFill rotWithShape="1">
          <a:blip r:embed="rId8">
            <a:alphaModFix/>
          </a:blip>
          <a:srcRect/>
          <a:stretch/>
        </p:blipFill>
        <p:spPr>
          <a:xfrm rot="-5400000">
            <a:off x="7049436" y="2071453"/>
            <a:ext cx="4826834" cy="2715094"/>
          </a:xfrm>
          <a:prstGeom prst="rect">
            <a:avLst/>
          </a:prstGeom>
          <a:noFill/>
          <a:ln>
            <a:noFill/>
          </a:ln>
        </p:spPr>
      </p:pic>
      <p:cxnSp>
        <p:nvCxnSpPr>
          <p:cNvPr id="314" name="Google Shape;314;p32"/>
          <p:cNvCxnSpPr/>
          <p:nvPr/>
        </p:nvCxnSpPr>
        <p:spPr>
          <a:xfrm>
            <a:off x="2160270" y="3520440"/>
            <a:ext cx="7302583" cy="91440"/>
          </a:xfrm>
          <a:prstGeom prst="straightConnector1">
            <a:avLst/>
          </a:prstGeom>
          <a:noFill/>
          <a:ln w="38100" cap="flat" cmpd="sng">
            <a:solidFill>
              <a:schemeClr val="accent1"/>
            </a:solidFill>
            <a:prstDash val="solid"/>
            <a:round/>
            <a:headEnd type="none" w="sm" len="sm"/>
            <a:tailEnd type="none" w="sm" len="sm"/>
          </a:ln>
        </p:spPr>
      </p:cxnSp>
      <p:cxnSp>
        <p:nvCxnSpPr>
          <p:cNvPr id="315" name="Google Shape;315;p32"/>
          <p:cNvCxnSpPr/>
          <p:nvPr/>
        </p:nvCxnSpPr>
        <p:spPr>
          <a:xfrm>
            <a:off x="2551866" y="3707105"/>
            <a:ext cx="7552254" cy="113137"/>
          </a:xfrm>
          <a:prstGeom prst="straightConnector1">
            <a:avLst/>
          </a:prstGeom>
          <a:noFill/>
          <a:ln w="28575" cap="flat" cmpd="sng">
            <a:solidFill>
              <a:schemeClr val="accent2"/>
            </a:solidFill>
            <a:prstDash val="solid"/>
            <a:round/>
            <a:headEnd type="none" w="sm" len="sm"/>
            <a:tailEnd type="none" w="sm" len="sm"/>
          </a:ln>
        </p:spPr>
      </p:cxnSp>
      <p:cxnSp>
        <p:nvCxnSpPr>
          <p:cNvPr id="316" name="Google Shape;316;p32"/>
          <p:cNvCxnSpPr/>
          <p:nvPr/>
        </p:nvCxnSpPr>
        <p:spPr>
          <a:xfrm>
            <a:off x="3220244" y="3611880"/>
            <a:ext cx="6518100" cy="1983600"/>
          </a:xfrm>
          <a:prstGeom prst="curvedConnector3">
            <a:avLst>
              <a:gd name="adj1" fmla="val 50000"/>
            </a:avLst>
          </a:prstGeom>
          <a:noFill/>
          <a:ln w="28575" cap="flat" cmpd="sng">
            <a:solidFill>
              <a:srgbClr val="7030A0"/>
            </a:solidFill>
            <a:prstDash val="solid"/>
            <a:round/>
            <a:headEnd type="none" w="sm" len="sm"/>
            <a:tailEnd type="triangle" w="med" len="med"/>
          </a:ln>
        </p:spPr>
      </p:cxnSp>
      <p:cxnSp>
        <p:nvCxnSpPr>
          <p:cNvPr id="317" name="Google Shape;317;p32"/>
          <p:cNvCxnSpPr/>
          <p:nvPr/>
        </p:nvCxnSpPr>
        <p:spPr>
          <a:xfrm rot="10800000" flipH="1">
            <a:off x="9749790" y="3763673"/>
            <a:ext cx="806680" cy="1831947"/>
          </a:xfrm>
          <a:prstGeom prst="straightConnector1">
            <a:avLst/>
          </a:prstGeom>
          <a:noFill/>
          <a:ln w="28575" cap="flat" cmpd="sng">
            <a:solidFill>
              <a:srgbClr val="7030A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Step-by-step LSTM Walk Through</a:t>
            </a:r>
            <a:endParaRPr/>
          </a:p>
        </p:txBody>
      </p:sp>
      <p:sp>
        <p:nvSpPr>
          <p:cNvPr id="323" name="Google Shape;323;p33"/>
          <p:cNvSpPr txBox="1">
            <a:spLocks noGrp="1"/>
          </p:cNvSpPr>
          <p:nvPr>
            <p:ph type="body" idx="1"/>
          </p:nvPr>
        </p:nvSpPr>
        <p:spPr>
          <a:xfrm>
            <a:off x="838200" y="1825625"/>
            <a:ext cx="10515600" cy="4351338"/>
          </a:xfrm>
          <a:prstGeom prst="rect">
            <a:avLst/>
          </a:prstGeom>
          <a:blipFill rotWithShape="1">
            <a:blip r:embed="rId3">
              <a:alphaModFix/>
            </a:blip>
            <a:stretch>
              <a:fillRect l="-964" t="-2631"/>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324" name="Google Shape;324;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25" name="Google Shape;325;p33" descr="Image result for lstm cell"/>
          <p:cNvPicPr preferRelativeResize="0"/>
          <p:nvPr/>
        </p:nvPicPr>
        <p:blipFill rotWithShape="1">
          <a:blip r:embed="rId4">
            <a:alphaModFix/>
          </a:blip>
          <a:srcRect l="5761" r="48917" b="10906"/>
          <a:stretch/>
        </p:blipFill>
        <p:spPr>
          <a:xfrm>
            <a:off x="9034654" y="99322"/>
            <a:ext cx="2987420" cy="1857167"/>
          </a:xfrm>
          <a:prstGeom prst="rect">
            <a:avLst/>
          </a:prstGeom>
          <a:noFill/>
          <a:ln>
            <a:noFill/>
          </a:ln>
        </p:spPr>
      </p:pic>
      <p:sp>
        <p:nvSpPr>
          <p:cNvPr id="326" name="Google Shape;326;p33"/>
          <p:cNvSpPr txBox="1"/>
          <p:nvPr/>
        </p:nvSpPr>
        <p:spPr>
          <a:xfrm>
            <a:off x="7369024" y="3399720"/>
            <a:ext cx="4417794" cy="2677656"/>
          </a:xfrm>
          <a:prstGeom prst="rect">
            <a:avLst/>
          </a:prstGeom>
          <a:blipFill rotWithShape="1">
            <a:blip r:embed="rId5">
              <a:alphaModFix/>
            </a:blip>
            <a:stretch>
              <a:fillRect l="-2205" t="-1821" r="-1654" b="-43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327" name="Google Shape;327;p33"/>
          <p:cNvGrpSpPr/>
          <p:nvPr/>
        </p:nvGrpSpPr>
        <p:grpSpPr>
          <a:xfrm>
            <a:off x="352948" y="3741568"/>
            <a:ext cx="6595404" cy="2036255"/>
            <a:chOff x="1070778" y="4456620"/>
            <a:chExt cx="6595404" cy="2036255"/>
          </a:xfrm>
        </p:grpSpPr>
        <p:pic>
          <p:nvPicPr>
            <p:cNvPr id="328" name="Google Shape;328;p33"/>
            <p:cNvPicPr preferRelativeResize="0"/>
            <p:nvPr/>
          </p:nvPicPr>
          <p:blipFill rotWithShape="1">
            <a:blip r:embed="rId6">
              <a:alphaModFix/>
            </a:blip>
            <a:srcRect/>
            <a:stretch/>
          </p:blipFill>
          <p:spPr>
            <a:xfrm>
              <a:off x="1070778" y="4456620"/>
              <a:ext cx="6595404" cy="2036255"/>
            </a:xfrm>
            <a:prstGeom prst="rect">
              <a:avLst/>
            </a:prstGeom>
            <a:noFill/>
            <a:ln>
              <a:noFill/>
            </a:ln>
          </p:spPr>
        </p:pic>
        <p:pic>
          <p:nvPicPr>
            <p:cNvPr id="329" name="Google Shape;329;p33" descr="http://colah.github.io/posts/2015-08-Understanding-LSTMs/img/LSTM2-notation.png"/>
            <p:cNvPicPr preferRelativeResize="0"/>
            <p:nvPr/>
          </p:nvPicPr>
          <p:blipFill rotWithShape="1">
            <a:blip r:embed="rId7">
              <a:alphaModFix/>
            </a:blip>
            <a:srcRect/>
            <a:stretch/>
          </p:blipFill>
          <p:spPr>
            <a:xfrm>
              <a:off x="4444679" y="5786830"/>
              <a:ext cx="2956747" cy="550889"/>
            </a:xfrm>
            <a:prstGeom prst="rect">
              <a:avLst/>
            </a:prstGeom>
            <a:noFill/>
            <a:ln>
              <a:noFill/>
            </a:ln>
          </p:spPr>
        </p:pic>
        <p:sp>
          <p:nvSpPr>
            <p:cNvPr id="330" name="Google Shape;330;p33"/>
            <p:cNvSpPr txBox="1"/>
            <p:nvPr/>
          </p:nvSpPr>
          <p:spPr>
            <a:xfrm>
              <a:off x="1366342" y="4595165"/>
              <a:ext cx="12403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Forget gate</a:t>
              </a:r>
              <a:endParaRPr/>
            </a:p>
          </p:txBody>
        </p:sp>
        <p:cxnSp>
          <p:nvCxnSpPr>
            <p:cNvPr id="331" name="Google Shape;331;p33"/>
            <p:cNvCxnSpPr>
              <a:stCxn id="330" idx="2"/>
            </p:cNvCxnSpPr>
            <p:nvPr/>
          </p:nvCxnSpPr>
          <p:spPr>
            <a:xfrm flipH="1">
              <a:off x="1912412" y="4964497"/>
              <a:ext cx="74100" cy="593700"/>
            </a:xfrm>
            <a:prstGeom prst="straightConnector1">
              <a:avLst/>
            </a:prstGeom>
            <a:noFill/>
            <a:ln w="38100" cap="flat" cmpd="sng">
              <a:solidFill>
                <a:schemeClr val="dk1"/>
              </a:solidFill>
              <a:prstDash val="solid"/>
              <a:round/>
              <a:headEnd type="none" w="sm" len="sm"/>
              <a:tailEnd type="triangle" w="med" len="med"/>
            </a:ln>
          </p:spPr>
        </p:cxnSp>
        <p:pic>
          <p:nvPicPr>
            <p:cNvPr id="332" name="Google Shape;332;p33"/>
            <p:cNvPicPr preferRelativeResize="0"/>
            <p:nvPr/>
          </p:nvPicPr>
          <p:blipFill rotWithShape="1">
            <a:blip r:embed="rId8">
              <a:alphaModFix/>
            </a:blip>
            <a:srcRect/>
            <a:stretch/>
          </p:blipFill>
          <p:spPr>
            <a:xfrm>
              <a:off x="4263455" y="5079566"/>
              <a:ext cx="3144805" cy="748069"/>
            </a:xfrm>
            <a:prstGeom prst="rect">
              <a:avLst/>
            </a:prstGeom>
            <a:noFill/>
            <a:ln>
              <a:noFill/>
            </a:ln>
          </p:spPr>
        </p:pic>
      </p:grpSp>
      <p:pic>
        <p:nvPicPr>
          <p:cNvPr id="333" name="Google Shape;333;p33"/>
          <p:cNvPicPr preferRelativeResize="0"/>
          <p:nvPr/>
        </p:nvPicPr>
        <p:blipFill rotWithShape="1">
          <a:blip r:embed="rId9">
            <a:alphaModFix/>
          </a:blip>
          <a:srcRect/>
          <a:stretch/>
        </p:blipFill>
        <p:spPr>
          <a:xfrm>
            <a:off x="3125077" y="2149971"/>
            <a:ext cx="1224935" cy="5369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Step-by-step LSTM Walk Through</a:t>
            </a:r>
            <a:endParaRPr/>
          </a:p>
        </p:txBody>
      </p:sp>
      <p:sp>
        <p:nvSpPr>
          <p:cNvPr id="339" name="Google Shape;339;p34"/>
          <p:cNvSpPr txBox="1">
            <a:spLocks noGrp="1"/>
          </p:cNvSpPr>
          <p:nvPr>
            <p:ph type="body" idx="1"/>
          </p:nvPr>
        </p:nvSpPr>
        <p:spPr>
          <a:xfrm>
            <a:off x="1097280" y="1614042"/>
            <a:ext cx="10058400" cy="4255052"/>
          </a:xfrm>
          <a:prstGeom prst="rect">
            <a:avLst/>
          </a:prstGeom>
          <a:blipFill rotWithShape="1">
            <a:blip r:embed="rId3">
              <a:alphaModFix/>
            </a:blip>
            <a:stretch>
              <a:fillRect l="-964" t="-2631"/>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340" name="Google Shape;340;p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341" name="Google Shape;341;p34" descr="Image result for lstm cell"/>
          <p:cNvPicPr preferRelativeResize="0"/>
          <p:nvPr/>
        </p:nvPicPr>
        <p:blipFill rotWithShape="1">
          <a:blip r:embed="rId4">
            <a:alphaModFix/>
          </a:blip>
          <a:srcRect l="5761" r="48917" b="10906"/>
          <a:stretch/>
        </p:blipFill>
        <p:spPr>
          <a:xfrm>
            <a:off x="9034654" y="99322"/>
            <a:ext cx="2987420" cy="1857167"/>
          </a:xfrm>
          <a:prstGeom prst="rect">
            <a:avLst/>
          </a:prstGeom>
          <a:noFill/>
          <a:ln>
            <a:noFill/>
          </a:ln>
        </p:spPr>
      </p:pic>
      <p:pic>
        <p:nvPicPr>
          <p:cNvPr id="342" name="Google Shape;342;p34" descr="http://colah.github.io/posts/2015-08-Understanding-LSTMs/img/LSTM2-notation.png"/>
          <p:cNvPicPr preferRelativeResize="0"/>
          <p:nvPr/>
        </p:nvPicPr>
        <p:blipFill rotWithShape="1">
          <a:blip r:embed="rId5">
            <a:alphaModFix/>
          </a:blip>
          <a:srcRect/>
          <a:stretch/>
        </p:blipFill>
        <p:spPr>
          <a:xfrm>
            <a:off x="4285302" y="5594293"/>
            <a:ext cx="2956747" cy="550889"/>
          </a:xfrm>
          <a:prstGeom prst="rect">
            <a:avLst/>
          </a:prstGeom>
          <a:noFill/>
          <a:ln>
            <a:noFill/>
          </a:ln>
        </p:spPr>
      </p:pic>
      <p:pic>
        <p:nvPicPr>
          <p:cNvPr id="343" name="Google Shape;343;p34"/>
          <p:cNvPicPr preferRelativeResize="0"/>
          <p:nvPr/>
        </p:nvPicPr>
        <p:blipFill rotWithShape="1">
          <a:blip r:embed="rId6">
            <a:alphaModFix/>
          </a:blip>
          <a:srcRect/>
          <a:stretch/>
        </p:blipFill>
        <p:spPr>
          <a:xfrm>
            <a:off x="838200" y="3949352"/>
            <a:ext cx="6528053" cy="2016443"/>
          </a:xfrm>
          <a:prstGeom prst="rect">
            <a:avLst/>
          </a:prstGeom>
          <a:noFill/>
          <a:ln>
            <a:noFill/>
          </a:ln>
        </p:spPr>
      </p:pic>
      <p:sp>
        <p:nvSpPr>
          <p:cNvPr id="344" name="Google Shape;344;p34"/>
          <p:cNvSpPr txBox="1"/>
          <p:nvPr/>
        </p:nvSpPr>
        <p:spPr>
          <a:xfrm>
            <a:off x="1100593" y="4176406"/>
            <a:ext cx="1140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 gate</a:t>
            </a:r>
            <a:endParaRPr/>
          </a:p>
        </p:txBody>
      </p:sp>
      <p:cxnSp>
        <p:nvCxnSpPr>
          <p:cNvPr id="345" name="Google Shape;345;p34"/>
          <p:cNvCxnSpPr>
            <a:stCxn id="344" idx="2"/>
          </p:cNvCxnSpPr>
          <p:nvPr/>
        </p:nvCxnSpPr>
        <p:spPr>
          <a:xfrm>
            <a:off x="1670974" y="4545738"/>
            <a:ext cx="205800" cy="368100"/>
          </a:xfrm>
          <a:prstGeom prst="straightConnector1">
            <a:avLst/>
          </a:prstGeom>
          <a:noFill/>
          <a:ln w="38100" cap="flat" cmpd="sng">
            <a:solidFill>
              <a:schemeClr val="dk1"/>
            </a:solidFill>
            <a:prstDash val="solid"/>
            <a:round/>
            <a:headEnd type="none" w="sm" len="sm"/>
            <a:tailEnd type="triangle" w="med" len="med"/>
          </a:ln>
        </p:spPr>
      </p:cxnSp>
      <p:sp>
        <p:nvSpPr>
          <p:cNvPr id="346" name="Google Shape;346;p34"/>
          <p:cNvSpPr txBox="1"/>
          <p:nvPr/>
        </p:nvSpPr>
        <p:spPr>
          <a:xfrm>
            <a:off x="2416466" y="4267414"/>
            <a:ext cx="13677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Alternative cell state</a:t>
            </a:r>
            <a:endParaRPr/>
          </a:p>
        </p:txBody>
      </p:sp>
      <p:cxnSp>
        <p:nvCxnSpPr>
          <p:cNvPr id="347" name="Google Shape;347;p34"/>
          <p:cNvCxnSpPr>
            <a:stCxn id="346" idx="2"/>
          </p:cNvCxnSpPr>
          <p:nvPr/>
        </p:nvCxnSpPr>
        <p:spPr>
          <a:xfrm flipH="1">
            <a:off x="2285238" y="4913745"/>
            <a:ext cx="815100" cy="69000"/>
          </a:xfrm>
          <a:prstGeom prst="straightConnector1">
            <a:avLst/>
          </a:prstGeom>
          <a:noFill/>
          <a:ln w="38100" cap="flat" cmpd="sng">
            <a:solidFill>
              <a:schemeClr val="dk1"/>
            </a:solidFill>
            <a:prstDash val="solid"/>
            <a:round/>
            <a:headEnd type="none" w="sm" len="sm"/>
            <a:tailEnd type="triangle" w="med" len="med"/>
          </a:ln>
        </p:spPr>
      </p:cxnSp>
      <p:sp>
        <p:nvSpPr>
          <p:cNvPr id="348" name="Google Shape;348;p34"/>
          <p:cNvSpPr txBox="1"/>
          <p:nvPr/>
        </p:nvSpPr>
        <p:spPr>
          <a:xfrm>
            <a:off x="7572189" y="3857033"/>
            <a:ext cx="4055547" cy="2319930"/>
          </a:xfrm>
          <a:prstGeom prst="rect">
            <a:avLst/>
          </a:prstGeom>
          <a:blipFill rotWithShape="1">
            <a:blip r:embed="rId7">
              <a:alphaModFix/>
            </a:blip>
            <a:stretch>
              <a:fillRect l="-2255" t="-2103" r="-600" b="-526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349" name="Google Shape;349;p34"/>
          <p:cNvPicPr preferRelativeResize="0"/>
          <p:nvPr/>
        </p:nvPicPr>
        <p:blipFill rotWithShape="1">
          <a:blip r:embed="rId8">
            <a:alphaModFix/>
          </a:blip>
          <a:srcRect/>
          <a:stretch/>
        </p:blipFill>
        <p:spPr>
          <a:xfrm>
            <a:off x="4114351" y="4336358"/>
            <a:ext cx="3383056" cy="1155383"/>
          </a:xfrm>
          <a:prstGeom prst="rect">
            <a:avLst/>
          </a:prstGeom>
          <a:noFill/>
          <a:ln>
            <a:noFill/>
          </a:ln>
        </p:spPr>
      </p:pic>
      <p:pic>
        <p:nvPicPr>
          <p:cNvPr id="350" name="Google Shape;350;p34"/>
          <p:cNvPicPr preferRelativeResize="0"/>
          <p:nvPr/>
        </p:nvPicPr>
        <p:blipFill rotWithShape="1">
          <a:blip r:embed="rId9">
            <a:alphaModFix/>
          </a:blip>
          <a:srcRect/>
          <a:stretch/>
        </p:blipFill>
        <p:spPr>
          <a:xfrm>
            <a:off x="3603371" y="1956489"/>
            <a:ext cx="1021959" cy="5183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12"/>
          <p:cNvGrpSpPr/>
          <p:nvPr/>
        </p:nvGrpSpPr>
        <p:grpSpPr>
          <a:xfrm>
            <a:off x="9835287" y="6348228"/>
            <a:ext cx="429464" cy="12346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2959"/>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sz="2959"/>
            </a:p>
          </p:txBody>
        </p:sp>
      </p:grpSp>
      <p:sp>
        <p:nvSpPr>
          <p:cNvPr id="16" name="object 16"/>
          <p:cNvSpPr/>
          <p:nvPr/>
        </p:nvSpPr>
        <p:spPr>
          <a:xfrm>
            <a:off x="10594312" y="6356250"/>
            <a:ext cx="107366" cy="107366"/>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2959"/>
          </a:p>
        </p:txBody>
      </p:sp>
      <p:grpSp>
        <p:nvGrpSpPr>
          <p:cNvPr id="17" name="object 17"/>
          <p:cNvGrpSpPr/>
          <p:nvPr/>
        </p:nvGrpSpPr>
        <p:grpSpPr>
          <a:xfrm>
            <a:off x="10993677" y="6350901"/>
            <a:ext cx="504620" cy="120787"/>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sz="2959"/>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2959"/>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2959"/>
            </a:p>
          </p:txBody>
        </p:sp>
      </p:grpSp>
      <p:pic>
        <p:nvPicPr>
          <p:cNvPr id="21" name="object 21"/>
          <p:cNvPicPr/>
          <p:nvPr/>
        </p:nvPicPr>
        <p:blipFill>
          <a:blip r:embed="rId2" cstate="print"/>
          <a:stretch>
            <a:fillRect/>
          </a:stretch>
        </p:blipFill>
        <p:spPr>
          <a:xfrm>
            <a:off x="2983" y="0"/>
            <a:ext cx="12173768" cy="101621"/>
          </a:xfrm>
          <a:prstGeom prst="rect">
            <a:avLst/>
          </a:prstGeom>
        </p:spPr>
      </p:pic>
      <p:grpSp>
        <p:nvGrpSpPr>
          <p:cNvPr id="22" name="object 22"/>
          <p:cNvGrpSpPr/>
          <p:nvPr/>
        </p:nvGrpSpPr>
        <p:grpSpPr>
          <a:xfrm>
            <a:off x="128258" y="1800225"/>
            <a:ext cx="2358025" cy="1167605"/>
            <a:chOff x="92045" y="672375"/>
            <a:chExt cx="1115695" cy="552450"/>
          </a:xfrm>
        </p:grpSpPr>
        <p:pic>
          <p:nvPicPr>
            <p:cNvPr id="23" name="object 23"/>
            <p:cNvPicPr/>
            <p:nvPr/>
          </p:nvPicPr>
          <p:blipFill>
            <a:blip r:embed="rId3" cstate="print"/>
            <a:stretch>
              <a:fillRect/>
            </a:stretch>
          </p:blipFill>
          <p:spPr>
            <a:xfrm>
              <a:off x="92045" y="746150"/>
              <a:ext cx="378002" cy="478288"/>
            </a:xfrm>
            <a:prstGeom prst="rect">
              <a:avLst/>
            </a:prstGeom>
          </p:spPr>
        </p:pic>
        <p:sp>
          <p:nvSpPr>
            <p:cNvPr id="24" name="object 24"/>
            <p:cNvSpPr/>
            <p:nvPr/>
          </p:nvSpPr>
          <p:spPr>
            <a:xfrm>
              <a:off x="681017" y="677137"/>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solidFill>
              <a:srgbClr val="FFDFDF"/>
            </a:solidFill>
          </p:spPr>
          <p:txBody>
            <a:bodyPr wrap="square" lIns="0" tIns="0" rIns="0" bIns="0" rtlCol="0"/>
            <a:lstStyle/>
            <a:p>
              <a:endParaRPr sz="2959"/>
            </a:p>
          </p:txBody>
        </p:sp>
        <p:sp>
          <p:nvSpPr>
            <p:cNvPr id="25" name="object 25"/>
            <p:cNvSpPr/>
            <p:nvPr/>
          </p:nvSpPr>
          <p:spPr>
            <a:xfrm>
              <a:off x="681017" y="677137"/>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ln w="9109">
              <a:solidFill>
                <a:srgbClr val="000000"/>
              </a:solidFill>
            </a:ln>
          </p:spPr>
          <p:txBody>
            <a:bodyPr wrap="square" lIns="0" tIns="0" rIns="0" bIns="0" rtlCol="0"/>
            <a:lstStyle/>
            <a:p>
              <a:endParaRPr sz="2959"/>
            </a:p>
          </p:txBody>
        </p:sp>
        <p:sp>
          <p:nvSpPr>
            <p:cNvPr id="26" name="object 26"/>
            <p:cNvSpPr/>
            <p:nvPr/>
          </p:nvSpPr>
          <p:spPr>
            <a:xfrm>
              <a:off x="914300" y="677137"/>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27" name="object 27"/>
            <p:cNvSpPr/>
            <p:nvPr/>
          </p:nvSpPr>
          <p:spPr>
            <a:xfrm>
              <a:off x="681017" y="677137"/>
              <a:ext cx="233679" cy="0"/>
            </a:xfrm>
            <a:custGeom>
              <a:avLst/>
              <a:gdLst/>
              <a:ahLst/>
              <a:cxnLst/>
              <a:rect l="l" t="t" r="r" b="b"/>
              <a:pathLst>
                <a:path w="233680">
                  <a:moveTo>
                    <a:pt x="233282" y="0"/>
                  </a:moveTo>
                  <a:lnTo>
                    <a:pt x="0" y="0"/>
                  </a:lnTo>
                  <a:lnTo>
                    <a:pt x="233282" y="0"/>
                  </a:lnTo>
                  <a:close/>
                </a:path>
              </a:pathLst>
            </a:custGeom>
            <a:ln w="9109">
              <a:solidFill>
                <a:srgbClr val="000000"/>
              </a:solidFill>
            </a:ln>
          </p:spPr>
          <p:txBody>
            <a:bodyPr wrap="square" lIns="0" tIns="0" rIns="0" bIns="0" rtlCol="0"/>
            <a:lstStyle/>
            <a:p>
              <a:endParaRPr sz="2959"/>
            </a:p>
          </p:txBody>
        </p:sp>
        <p:sp>
          <p:nvSpPr>
            <p:cNvPr id="28" name="object 28"/>
            <p:cNvSpPr/>
            <p:nvPr/>
          </p:nvSpPr>
          <p:spPr>
            <a:xfrm>
              <a:off x="722249" y="718369"/>
              <a:ext cx="233679" cy="233679"/>
            </a:xfrm>
            <a:custGeom>
              <a:avLst/>
              <a:gdLst/>
              <a:ahLst/>
              <a:cxnLst/>
              <a:rect l="l" t="t" r="r" b="b"/>
              <a:pathLst>
                <a:path w="233680" h="233680">
                  <a:moveTo>
                    <a:pt x="233282" y="0"/>
                  </a:moveTo>
                  <a:lnTo>
                    <a:pt x="0" y="0"/>
                  </a:lnTo>
                  <a:lnTo>
                    <a:pt x="0" y="233282"/>
                  </a:lnTo>
                  <a:lnTo>
                    <a:pt x="233282" y="233282"/>
                  </a:lnTo>
                  <a:lnTo>
                    <a:pt x="233282" y="0"/>
                  </a:lnTo>
                  <a:close/>
                </a:path>
              </a:pathLst>
            </a:custGeom>
            <a:solidFill>
              <a:srgbClr val="FFDFDF"/>
            </a:solidFill>
          </p:spPr>
          <p:txBody>
            <a:bodyPr wrap="square" lIns="0" tIns="0" rIns="0" bIns="0" rtlCol="0"/>
            <a:lstStyle/>
            <a:p>
              <a:endParaRPr sz="2959"/>
            </a:p>
          </p:txBody>
        </p:sp>
        <p:sp>
          <p:nvSpPr>
            <p:cNvPr id="29" name="object 29"/>
            <p:cNvSpPr/>
            <p:nvPr/>
          </p:nvSpPr>
          <p:spPr>
            <a:xfrm>
              <a:off x="722249" y="718369"/>
              <a:ext cx="233679" cy="233679"/>
            </a:xfrm>
            <a:custGeom>
              <a:avLst/>
              <a:gdLst/>
              <a:ahLst/>
              <a:cxnLst/>
              <a:rect l="l" t="t" r="r" b="b"/>
              <a:pathLst>
                <a:path w="233680" h="233680">
                  <a:moveTo>
                    <a:pt x="233282" y="0"/>
                  </a:moveTo>
                  <a:lnTo>
                    <a:pt x="0" y="0"/>
                  </a:lnTo>
                  <a:lnTo>
                    <a:pt x="0" y="233282"/>
                  </a:lnTo>
                  <a:lnTo>
                    <a:pt x="233282" y="233282"/>
                  </a:lnTo>
                  <a:lnTo>
                    <a:pt x="233282" y="0"/>
                  </a:lnTo>
                  <a:close/>
                </a:path>
              </a:pathLst>
            </a:custGeom>
            <a:ln w="9109">
              <a:solidFill>
                <a:srgbClr val="000000"/>
              </a:solidFill>
            </a:ln>
          </p:spPr>
          <p:txBody>
            <a:bodyPr wrap="square" lIns="0" tIns="0" rIns="0" bIns="0" rtlCol="0"/>
            <a:lstStyle/>
            <a:p>
              <a:endParaRPr sz="2959"/>
            </a:p>
          </p:txBody>
        </p:sp>
        <p:sp>
          <p:nvSpPr>
            <p:cNvPr id="30" name="object 30"/>
            <p:cNvSpPr/>
            <p:nvPr/>
          </p:nvSpPr>
          <p:spPr>
            <a:xfrm>
              <a:off x="955531" y="718369"/>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31" name="object 31"/>
            <p:cNvSpPr/>
            <p:nvPr/>
          </p:nvSpPr>
          <p:spPr>
            <a:xfrm>
              <a:off x="722249" y="718369"/>
              <a:ext cx="233679" cy="0"/>
            </a:xfrm>
            <a:custGeom>
              <a:avLst/>
              <a:gdLst/>
              <a:ahLst/>
              <a:cxnLst/>
              <a:rect l="l" t="t" r="r" b="b"/>
              <a:pathLst>
                <a:path w="233680">
                  <a:moveTo>
                    <a:pt x="233282" y="0"/>
                  </a:moveTo>
                  <a:lnTo>
                    <a:pt x="0" y="0"/>
                  </a:lnTo>
                  <a:lnTo>
                    <a:pt x="233282" y="0"/>
                  </a:lnTo>
                  <a:close/>
                </a:path>
              </a:pathLst>
            </a:custGeom>
            <a:ln w="9109">
              <a:solidFill>
                <a:srgbClr val="000000"/>
              </a:solidFill>
            </a:ln>
          </p:spPr>
          <p:txBody>
            <a:bodyPr wrap="square" lIns="0" tIns="0" rIns="0" bIns="0" rtlCol="0"/>
            <a:lstStyle/>
            <a:p>
              <a:endParaRPr sz="2959"/>
            </a:p>
          </p:txBody>
        </p:sp>
        <p:sp>
          <p:nvSpPr>
            <p:cNvPr id="32" name="object 32"/>
            <p:cNvSpPr/>
            <p:nvPr/>
          </p:nvSpPr>
          <p:spPr>
            <a:xfrm>
              <a:off x="763481" y="759601"/>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solidFill>
              <a:srgbClr val="FFDFDF"/>
            </a:solidFill>
          </p:spPr>
          <p:txBody>
            <a:bodyPr wrap="square" lIns="0" tIns="0" rIns="0" bIns="0" rtlCol="0"/>
            <a:lstStyle/>
            <a:p>
              <a:endParaRPr sz="2959"/>
            </a:p>
          </p:txBody>
        </p:sp>
        <p:sp>
          <p:nvSpPr>
            <p:cNvPr id="33" name="object 33"/>
            <p:cNvSpPr/>
            <p:nvPr/>
          </p:nvSpPr>
          <p:spPr>
            <a:xfrm>
              <a:off x="763481" y="759600"/>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ln w="9109">
              <a:solidFill>
                <a:srgbClr val="000000"/>
              </a:solidFill>
            </a:ln>
          </p:spPr>
          <p:txBody>
            <a:bodyPr wrap="square" lIns="0" tIns="0" rIns="0" bIns="0" rtlCol="0"/>
            <a:lstStyle/>
            <a:p>
              <a:endParaRPr sz="2959"/>
            </a:p>
          </p:txBody>
        </p:sp>
        <p:sp>
          <p:nvSpPr>
            <p:cNvPr id="34" name="object 34"/>
            <p:cNvSpPr/>
            <p:nvPr/>
          </p:nvSpPr>
          <p:spPr>
            <a:xfrm>
              <a:off x="996763" y="759600"/>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35" name="object 35"/>
            <p:cNvSpPr/>
            <p:nvPr/>
          </p:nvSpPr>
          <p:spPr>
            <a:xfrm>
              <a:off x="763481" y="759600"/>
              <a:ext cx="233679" cy="0"/>
            </a:xfrm>
            <a:custGeom>
              <a:avLst/>
              <a:gdLst/>
              <a:ahLst/>
              <a:cxnLst/>
              <a:rect l="l" t="t" r="r" b="b"/>
              <a:pathLst>
                <a:path w="233680">
                  <a:moveTo>
                    <a:pt x="233282" y="0"/>
                  </a:moveTo>
                  <a:lnTo>
                    <a:pt x="0" y="0"/>
                  </a:lnTo>
                  <a:lnTo>
                    <a:pt x="233282" y="0"/>
                  </a:lnTo>
                  <a:close/>
                </a:path>
              </a:pathLst>
            </a:custGeom>
            <a:ln w="9109">
              <a:solidFill>
                <a:srgbClr val="000000"/>
              </a:solidFill>
            </a:ln>
          </p:spPr>
          <p:txBody>
            <a:bodyPr wrap="square" lIns="0" tIns="0" rIns="0" bIns="0" rtlCol="0"/>
            <a:lstStyle/>
            <a:p>
              <a:endParaRPr sz="2959"/>
            </a:p>
          </p:txBody>
        </p:sp>
        <p:sp>
          <p:nvSpPr>
            <p:cNvPr id="36" name="object 36"/>
            <p:cNvSpPr/>
            <p:nvPr/>
          </p:nvSpPr>
          <p:spPr>
            <a:xfrm>
              <a:off x="804713" y="800832"/>
              <a:ext cx="233679" cy="233679"/>
            </a:xfrm>
            <a:custGeom>
              <a:avLst/>
              <a:gdLst/>
              <a:ahLst/>
              <a:cxnLst/>
              <a:rect l="l" t="t" r="r" b="b"/>
              <a:pathLst>
                <a:path w="233680" h="233680">
                  <a:moveTo>
                    <a:pt x="233281" y="0"/>
                  </a:moveTo>
                  <a:lnTo>
                    <a:pt x="0" y="0"/>
                  </a:lnTo>
                  <a:lnTo>
                    <a:pt x="0" y="233282"/>
                  </a:lnTo>
                  <a:lnTo>
                    <a:pt x="233281" y="233282"/>
                  </a:lnTo>
                  <a:lnTo>
                    <a:pt x="233281" y="0"/>
                  </a:lnTo>
                  <a:close/>
                </a:path>
              </a:pathLst>
            </a:custGeom>
            <a:solidFill>
              <a:srgbClr val="FFDFDF"/>
            </a:solidFill>
          </p:spPr>
          <p:txBody>
            <a:bodyPr wrap="square" lIns="0" tIns="0" rIns="0" bIns="0" rtlCol="0"/>
            <a:lstStyle/>
            <a:p>
              <a:endParaRPr sz="2959"/>
            </a:p>
          </p:txBody>
        </p:sp>
        <p:sp>
          <p:nvSpPr>
            <p:cNvPr id="37" name="object 37"/>
            <p:cNvSpPr/>
            <p:nvPr/>
          </p:nvSpPr>
          <p:spPr>
            <a:xfrm>
              <a:off x="804713" y="800832"/>
              <a:ext cx="233679" cy="233679"/>
            </a:xfrm>
            <a:custGeom>
              <a:avLst/>
              <a:gdLst/>
              <a:ahLst/>
              <a:cxnLst/>
              <a:rect l="l" t="t" r="r" b="b"/>
              <a:pathLst>
                <a:path w="233680" h="233680">
                  <a:moveTo>
                    <a:pt x="233281" y="0"/>
                  </a:moveTo>
                  <a:lnTo>
                    <a:pt x="0" y="0"/>
                  </a:lnTo>
                  <a:lnTo>
                    <a:pt x="0" y="233282"/>
                  </a:lnTo>
                  <a:lnTo>
                    <a:pt x="233281" y="233282"/>
                  </a:lnTo>
                  <a:lnTo>
                    <a:pt x="233281" y="0"/>
                  </a:lnTo>
                  <a:close/>
                </a:path>
              </a:pathLst>
            </a:custGeom>
            <a:ln w="9109">
              <a:solidFill>
                <a:srgbClr val="000000"/>
              </a:solidFill>
            </a:ln>
          </p:spPr>
          <p:txBody>
            <a:bodyPr wrap="square" lIns="0" tIns="0" rIns="0" bIns="0" rtlCol="0"/>
            <a:lstStyle/>
            <a:p>
              <a:endParaRPr sz="2959"/>
            </a:p>
          </p:txBody>
        </p:sp>
        <p:sp>
          <p:nvSpPr>
            <p:cNvPr id="38" name="object 38"/>
            <p:cNvSpPr/>
            <p:nvPr/>
          </p:nvSpPr>
          <p:spPr>
            <a:xfrm>
              <a:off x="1037995" y="800832"/>
              <a:ext cx="0" cy="41275"/>
            </a:xfrm>
            <a:custGeom>
              <a:avLst/>
              <a:gdLst/>
              <a:ahLst/>
              <a:cxnLst/>
              <a:rect l="l" t="t" r="r" b="b"/>
              <a:pathLst>
                <a:path h="41275">
                  <a:moveTo>
                    <a:pt x="0" y="0"/>
                  </a:moveTo>
                  <a:lnTo>
                    <a:pt x="0" y="41235"/>
                  </a:lnTo>
                </a:path>
              </a:pathLst>
            </a:custGeom>
            <a:ln w="9109">
              <a:solidFill>
                <a:srgbClr val="000000"/>
              </a:solidFill>
            </a:ln>
          </p:spPr>
          <p:txBody>
            <a:bodyPr wrap="square" lIns="0" tIns="0" rIns="0" bIns="0" rtlCol="0"/>
            <a:lstStyle/>
            <a:p>
              <a:endParaRPr sz="2959"/>
            </a:p>
          </p:txBody>
        </p:sp>
        <p:sp>
          <p:nvSpPr>
            <p:cNvPr id="39" name="object 39"/>
            <p:cNvSpPr/>
            <p:nvPr/>
          </p:nvSpPr>
          <p:spPr>
            <a:xfrm>
              <a:off x="804713" y="800832"/>
              <a:ext cx="233679" cy="0"/>
            </a:xfrm>
            <a:custGeom>
              <a:avLst/>
              <a:gdLst/>
              <a:ahLst/>
              <a:cxnLst/>
              <a:rect l="l" t="t" r="r" b="b"/>
              <a:pathLst>
                <a:path w="233680">
                  <a:moveTo>
                    <a:pt x="233281" y="0"/>
                  </a:moveTo>
                  <a:lnTo>
                    <a:pt x="0" y="0"/>
                  </a:lnTo>
                  <a:lnTo>
                    <a:pt x="233281" y="0"/>
                  </a:lnTo>
                  <a:close/>
                </a:path>
              </a:pathLst>
            </a:custGeom>
            <a:ln w="9109">
              <a:solidFill>
                <a:srgbClr val="000000"/>
              </a:solidFill>
            </a:ln>
          </p:spPr>
          <p:txBody>
            <a:bodyPr wrap="square" lIns="0" tIns="0" rIns="0" bIns="0" rtlCol="0"/>
            <a:lstStyle/>
            <a:p>
              <a:endParaRPr sz="2959"/>
            </a:p>
          </p:txBody>
        </p:sp>
        <p:sp>
          <p:nvSpPr>
            <p:cNvPr id="40" name="object 40"/>
            <p:cNvSpPr/>
            <p:nvPr/>
          </p:nvSpPr>
          <p:spPr>
            <a:xfrm>
              <a:off x="845948" y="842067"/>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solidFill>
              <a:srgbClr val="FFDFDF"/>
            </a:solidFill>
          </p:spPr>
          <p:txBody>
            <a:bodyPr wrap="square" lIns="0" tIns="0" rIns="0" bIns="0" rtlCol="0"/>
            <a:lstStyle/>
            <a:p>
              <a:endParaRPr sz="2959"/>
            </a:p>
          </p:txBody>
        </p:sp>
        <p:sp>
          <p:nvSpPr>
            <p:cNvPr id="41" name="object 41"/>
            <p:cNvSpPr/>
            <p:nvPr/>
          </p:nvSpPr>
          <p:spPr>
            <a:xfrm>
              <a:off x="845948" y="842067"/>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ln w="9109">
              <a:solidFill>
                <a:srgbClr val="000000"/>
              </a:solidFill>
            </a:ln>
          </p:spPr>
          <p:txBody>
            <a:bodyPr wrap="square" lIns="0" tIns="0" rIns="0" bIns="0" rtlCol="0"/>
            <a:lstStyle/>
            <a:p>
              <a:endParaRPr sz="2959"/>
            </a:p>
          </p:txBody>
        </p:sp>
        <p:sp>
          <p:nvSpPr>
            <p:cNvPr id="42" name="object 42"/>
            <p:cNvSpPr/>
            <p:nvPr/>
          </p:nvSpPr>
          <p:spPr>
            <a:xfrm>
              <a:off x="1079230" y="842067"/>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43" name="object 43"/>
            <p:cNvSpPr/>
            <p:nvPr/>
          </p:nvSpPr>
          <p:spPr>
            <a:xfrm>
              <a:off x="845948" y="842067"/>
              <a:ext cx="233679" cy="0"/>
            </a:xfrm>
            <a:custGeom>
              <a:avLst/>
              <a:gdLst/>
              <a:ahLst/>
              <a:cxnLst/>
              <a:rect l="l" t="t" r="r" b="b"/>
              <a:pathLst>
                <a:path w="233680">
                  <a:moveTo>
                    <a:pt x="233282" y="0"/>
                  </a:moveTo>
                  <a:lnTo>
                    <a:pt x="0" y="0"/>
                  </a:lnTo>
                  <a:lnTo>
                    <a:pt x="233282" y="0"/>
                  </a:lnTo>
                  <a:close/>
                </a:path>
              </a:pathLst>
            </a:custGeom>
            <a:ln w="9109">
              <a:solidFill>
                <a:srgbClr val="000000"/>
              </a:solidFill>
            </a:ln>
          </p:spPr>
          <p:txBody>
            <a:bodyPr wrap="square" lIns="0" tIns="0" rIns="0" bIns="0" rtlCol="0"/>
            <a:lstStyle/>
            <a:p>
              <a:endParaRPr sz="2959"/>
            </a:p>
          </p:txBody>
        </p:sp>
        <p:sp>
          <p:nvSpPr>
            <p:cNvPr id="44" name="object 44"/>
            <p:cNvSpPr/>
            <p:nvPr/>
          </p:nvSpPr>
          <p:spPr>
            <a:xfrm>
              <a:off x="887180" y="883299"/>
              <a:ext cx="233679" cy="233679"/>
            </a:xfrm>
            <a:custGeom>
              <a:avLst/>
              <a:gdLst/>
              <a:ahLst/>
              <a:cxnLst/>
              <a:rect l="l" t="t" r="r" b="b"/>
              <a:pathLst>
                <a:path w="233680" h="233680">
                  <a:moveTo>
                    <a:pt x="233281" y="0"/>
                  </a:moveTo>
                  <a:lnTo>
                    <a:pt x="0" y="0"/>
                  </a:lnTo>
                  <a:lnTo>
                    <a:pt x="0" y="233282"/>
                  </a:lnTo>
                  <a:lnTo>
                    <a:pt x="233281" y="233282"/>
                  </a:lnTo>
                  <a:lnTo>
                    <a:pt x="233281" y="0"/>
                  </a:lnTo>
                  <a:close/>
                </a:path>
              </a:pathLst>
            </a:custGeom>
            <a:solidFill>
              <a:srgbClr val="FFDFDF"/>
            </a:solidFill>
          </p:spPr>
          <p:txBody>
            <a:bodyPr wrap="square" lIns="0" tIns="0" rIns="0" bIns="0" rtlCol="0"/>
            <a:lstStyle/>
            <a:p>
              <a:endParaRPr sz="2959"/>
            </a:p>
          </p:txBody>
        </p:sp>
        <p:sp>
          <p:nvSpPr>
            <p:cNvPr id="45" name="object 45"/>
            <p:cNvSpPr/>
            <p:nvPr/>
          </p:nvSpPr>
          <p:spPr>
            <a:xfrm>
              <a:off x="887180" y="883299"/>
              <a:ext cx="233679" cy="233679"/>
            </a:xfrm>
            <a:custGeom>
              <a:avLst/>
              <a:gdLst/>
              <a:ahLst/>
              <a:cxnLst/>
              <a:rect l="l" t="t" r="r" b="b"/>
              <a:pathLst>
                <a:path w="233680" h="233680">
                  <a:moveTo>
                    <a:pt x="233281" y="0"/>
                  </a:moveTo>
                  <a:lnTo>
                    <a:pt x="0" y="0"/>
                  </a:lnTo>
                  <a:lnTo>
                    <a:pt x="0" y="233282"/>
                  </a:lnTo>
                  <a:lnTo>
                    <a:pt x="233281" y="233282"/>
                  </a:lnTo>
                  <a:lnTo>
                    <a:pt x="233281" y="0"/>
                  </a:lnTo>
                  <a:close/>
                </a:path>
              </a:pathLst>
            </a:custGeom>
            <a:ln w="9109">
              <a:solidFill>
                <a:srgbClr val="000000"/>
              </a:solidFill>
            </a:ln>
          </p:spPr>
          <p:txBody>
            <a:bodyPr wrap="square" lIns="0" tIns="0" rIns="0" bIns="0" rtlCol="0"/>
            <a:lstStyle/>
            <a:p>
              <a:endParaRPr sz="2959"/>
            </a:p>
          </p:txBody>
        </p:sp>
        <p:sp>
          <p:nvSpPr>
            <p:cNvPr id="46" name="object 46"/>
            <p:cNvSpPr/>
            <p:nvPr/>
          </p:nvSpPr>
          <p:spPr>
            <a:xfrm>
              <a:off x="1120462" y="883299"/>
              <a:ext cx="0" cy="41275"/>
            </a:xfrm>
            <a:custGeom>
              <a:avLst/>
              <a:gdLst/>
              <a:ahLst/>
              <a:cxnLst/>
              <a:rect l="l" t="t" r="r" b="b"/>
              <a:pathLst>
                <a:path h="41275">
                  <a:moveTo>
                    <a:pt x="0" y="0"/>
                  </a:moveTo>
                  <a:lnTo>
                    <a:pt x="0" y="41232"/>
                  </a:lnTo>
                </a:path>
              </a:pathLst>
            </a:custGeom>
            <a:ln w="9109">
              <a:solidFill>
                <a:srgbClr val="000000"/>
              </a:solidFill>
            </a:ln>
          </p:spPr>
          <p:txBody>
            <a:bodyPr wrap="square" lIns="0" tIns="0" rIns="0" bIns="0" rtlCol="0"/>
            <a:lstStyle/>
            <a:p>
              <a:endParaRPr sz="2959"/>
            </a:p>
          </p:txBody>
        </p:sp>
        <p:sp>
          <p:nvSpPr>
            <p:cNvPr id="47" name="object 47"/>
            <p:cNvSpPr/>
            <p:nvPr/>
          </p:nvSpPr>
          <p:spPr>
            <a:xfrm>
              <a:off x="887180" y="883299"/>
              <a:ext cx="233679" cy="0"/>
            </a:xfrm>
            <a:custGeom>
              <a:avLst/>
              <a:gdLst/>
              <a:ahLst/>
              <a:cxnLst/>
              <a:rect l="l" t="t" r="r" b="b"/>
              <a:pathLst>
                <a:path w="233680">
                  <a:moveTo>
                    <a:pt x="233281" y="0"/>
                  </a:moveTo>
                  <a:lnTo>
                    <a:pt x="0" y="0"/>
                  </a:lnTo>
                  <a:lnTo>
                    <a:pt x="233281" y="0"/>
                  </a:lnTo>
                  <a:close/>
                </a:path>
              </a:pathLst>
            </a:custGeom>
            <a:ln w="9109">
              <a:solidFill>
                <a:srgbClr val="000000"/>
              </a:solidFill>
            </a:ln>
          </p:spPr>
          <p:txBody>
            <a:bodyPr wrap="square" lIns="0" tIns="0" rIns="0" bIns="0" rtlCol="0"/>
            <a:lstStyle/>
            <a:p>
              <a:endParaRPr sz="2959"/>
            </a:p>
          </p:txBody>
        </p:sp>
        <p:sp>
          <p:nvSpPr>
            <p:cNvPr id="48" name="object 48"/>
            <p:cNvSpPr/>
            <p:nvPr/>
          </p:nvSpPr>
          <p:spPr>
            <a:xfrm>
              <a:off x="928412" y="924531"/>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solidFill>
              <a:srgbClr val="FFDFDF"/>
            </a:solidFill>
          </p:spPr>
          <p:txBody>
            <a:bodyPr wrap="square" lIns="0" tIns="0" rIns="0" bIns="0" rtlCol="0"/>
            <a:lstStyle/>
            <a:p>
              <a:endParaRPr sz="2959"/>
            </a:p>
          </p:txBody>
        </p:sp>
        <p:sp>
          <p:nvSpPr>
            <p:cNvPr id="49" name="object 49"/>
            <p:cNvSpPr/>
            <p:nvPr/>
          </p:nvSpPr>
          <p:spPr>
            <a:xfrm>
              <a:off x="928412" y="924531"/>
              <a:ext cx="233679" cy="233679"/>
            </a:xfrm>
            <a:custGeom>
              <a:avLst/>
              <a:gdLst/>
              <a:ahLst/>
              <a:cxnLst/>
              <a:rect l="l" t="t" r="r" b="b"/>
              <a:pathLst>
                <a:path w="233680" h="233680">
                  <a:moveTo>
                    <a:pt x="233282" y="0"/>
                  </a:moveTo>
                  <a:lnTo>
                    <a:pt x="0" y="0"/>
                  </a:lnTo>
                  <a:lnTo>
                    <a:pt x="0" y="233281"/>
                  </a:lnTo>
                  <a:lnTo>
                    <a:pt x="233282" y="233281"/>
                  </a:lnTo>
                  <a:lnTo>
                    <a:pt x="233282" y="0"/>
                  </a:lnTo>
                  <a:close/>
                </a:path>
              </a:pathLst>
            </a:custGeom>
            <a:ln w="9109">
              <a:solidFill>
                <a:srgbClr val="000000"/>
              </a:solidFill>
            </a:ln>
          </p:spPr>
          <p:txBody>
            <a:bodyPr wrap="square" lIns="0" tIns="0" rIns="0" bIns="0" rtlCol="0"/>
            <a:lstStyle/>
            <a:p>
              <a:endParaRPr sz="2959"/>
            </a:p>
          </p:txBody>
        </p:sp>
        <p:sp>
          <p:nvSpPr>
            <p:cNvPr id="50" name="object 50"/>
            <p:cNvSpPr/>
            <p:nvPr/>
          </p:nvSpPr>
          <p:spPr>
            <a:xfrm>
              <a:off x="1161694" y="924531"/>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51" name="object 51"/>
            <p:cNvSpPr/>
            <p:nvPr/>
          </p:nvSpPr>
          <p:spPr>
            <a:xfrm>
              <a:off x="928412" y="924531"/>
              <a:ext cx="274955" cy="274955"/>
            </a:xfrm>
            <a:custGeom>
              <a:avLst/>
              <a:gdLst/>
              <a:ahLst/>
              <a:cxnLst/>
              <a:rect l="l" t="t" r="r" b="b"/>
              <a:pathLst>
                <a:path w="274955" h="274955">
                  <a:moveTo>
                    <a:pt x="233282" y="0"/>
                  </a:moveTo>
                  <a:lnTo>
                    <a:pt x="0" y="0"/>
                  </a:lnTo>
                  <a:lnTo>
                    <a:pt x="233282" y="0"/>
                  </a:lnTo>
                  <a:close/>
                </a:path>
                <a:path w="274955" h="274955">
                  <a:moveTo>
                    <a:pt x="274513" y="41231"/>
                  </a:moveTo>
                  <a:lnTo>
                    <a:pt x="41231" y="41231"/>
                  </a:lnTo>
                  <a:lnTo>
                    <a:pt x="41231" y="274513"/>
                  </a:lnTo>
                  <a:lnTo>
                    <a:pt x="274513" y="274513"/>
                  </a:lnTo>
                  <a:lnTo>
                    <a:pt x="274513" y="41231"/>
                  </a:lnTo>
                  <a:close/>
                </a:path>
              </a:pathLst>
            </a:custGeom>
            <a:ln w="9109">
              <a:solidFill>
                <a:srgbClr val="000000"/>
              </a:solidFill>
            </a:ln>
          </p:spPr>
          <p:txBody>
            <a:bodyPr wrap="square" lIns="0" tIns="0" rIns="0" bIns="0" rtlCol="0"/>
            <a:lstStyle/>
            <a:p>
              <a:endParaRPr sz="2959"/>
            </a:p>
          </p:txBody>
        </p:sp>
        <p:sp>
          <p:nvSpPr>
            <p:cNvPr id="52" name="object 52"/>
            <p:cNvSpPr/>
            <p:nvPr/>
          </p:nvSpPr>
          <p:spPr>
            <a:xfrm>
              <a:off x="1205203" y="965763"/>
              <a:ext cx="0" cy="233679"/>
            </a:xfrm>
            <a:custGeom>
              <a:avLst/>
              <a:gdLst/>
              <a:ahLst/>
              <a:cxnLst/>
              <a:rect l="l" t="t" r="r" b="b"/>
              <a:pathLst>
                <a:path h="233680">
                  <a:moveTo>
                    <a:pt x="0" y="0"/>
                  </a:moveTo>
                  <a:lnTo>
                    <a:pt x="0" y="233282"/>
                  </a:lnTo>
                </a:path>
              </a:pathLst>
            </a:custGeom>
            <a:ln w="4554">
              <a:solidFill>
                <a:srgbClr val="000000"/>
              </a:solidFill>
            </a:ln>
          </p:spPr>
          <p:txBody>
            <a:bodyPr wrap="square" lIns="0" tIns="0" rIns="0" bIns="0" rtlCol="0"/>
            <a:lstStyle/>
            <a:p>
              <a:endParaRPr sz="2959"/>
            </a:p>
          </p:txBody>
        </p:sp>
        <p:sp>
          <p:nvSpPr>
            <p:cNvPr id="53" name="object 53"/>
            <p:cNvSpPr/>
            <p:nvPr/>
          </p:nvSpPr>
          <p:spPr>
            <a:xfrm>
              <a:off x="969643" y="963485"/>
              <a:ext cx="233679" cy="0"/>
            </a:xfrm>
            <a:custGeom>
              <a:avLst/>
              <a:gdLst/>
              <a:ahLst/>
              <a:cxnLst/>
              <a:rect l="l" t="t" r="r" b="b"/>
              <a:pathLst>
                <a:path w="233680">
                  <a:moveTo>
                    <a:pt x="0" y="0"/>
                  </a:moveTo>
                  <a:lnTo>
                    <a:pt x="233281" y="0"/>
                  </a:lnTo>
                </a:path>
              </a:pathLst>
            </a:custGeom>
            <a:ln w="4554">
              <a:solidFill>
                <a:srgbClr val="000000"/>
              </a:solidFill>
            </a:ln>
          </p:spPr>
          <p:txBody>
            <a:bodyPr wrap="square" lIns="0" tIns="0" rIns="0" bIns="0" rtlCol="0"/>
            <a:lstStyle/>
            <a:p>
              <a:endParaRPr sz="2959"/>
            </a:p>
          </p:txBody>
        </p:sp>
        <p:sp>
          <p:nvSpPr>
            <p:cNvPr id="54" name="object 54"/>
            <p:cNvSpPr/>
            <p:nvPr/>
          </p:nvSpPr>
          <p:spPr>
            <a:xfrm>
              <a:off x="969643" y="965763"/>
              <a:ext cx="233679" cy="233679"/>
            </a:xfrm>
            <a:custGeom>
              <a:avLst/>
              <a:gdLst/>
              <a:ahLst/>
              <a:cxnLst/>
              <a:rect l="l" t="t" r="r" b="b"/>
              <a:pathLst>
                <a:path w="233680" h="233680">
                  <a:moveTo>
                    <a:pt x="233281" y="0"/>
                  </a:moveTo>
                  <a:lnTo>
                    <a:pt x="0" y="0"/>
                  </a:lnTo>
                  <a:lnTo>
                    <a:pt x="0" y="233282"/>
                  </a:lnTo>
                  <a:lnTo>
                    <a:pt x="233281" y="233282"/>
                  </a:lnTo>
                  <a:lnTo>
                    <a:pt x="233281" y="0"/>
                  </a:lnTo>
                  <a:close/>
                </a:path>
              </a:pathLst>
            </a:custGeom>
            <a:solidFill>
              <a:srgbClr val="FFDFDF"/>
            </a:solidFill>
          </p:spPr>
          <p:txBody>
            <a:bodyPr wrap="square" lIns="0" tIns="0" rIns="0" bIns="0" rtlCol="0"/>
            <a:lstStyle/>
            <a:p>
              <a:endParaRPr sz="2959"/>
            </a:p>
          </p:txBody>
        </p:sp>
        <p:sp>
          <p:nvSpPr>
            <p:cNvPr id="55" name="object 55"/>
            <p:cNvSpPr/>
            <p:nvPr/>
          </p:nvSpPr>
          <p:spPr>
            <a:xfrm>
              <a:off x="969643" y="965763"/>
              <a:ext cx="233679" cy="233679"/>
            </a:xfrm>
            <a:custGeom>
              <a:avLst/>
              <a:gdLst/>
              <a:ahLst/>
              <a:cxnLst/>
              <a:rect l="l" t="t" r="r" b="b"/>
              <a:pathLst>
                <a:path w="233680" h="233680">
                  <a:moveTo>
                    <a:pt x="233281" y="0"/>
                  </a:moveTo>
                  <a:lnTo>
                    <a:pt x="0" y="0"/>
                  </a:lnTo>
                  <a:lnTo>
                    <a:pt x="0" y="233282"/>
                  </a:lnTo>
                  <a:lnTo>
                    <a:pt x="233281" y="233282"/>
                  </a:lnTo>
                  <a:lnTo>
                    <a:pt x="233281" y="0"/>
                  </a:lnTo>
                  <a:close/>
                </a:path>
                <a:path w="233680" h="233680">
                  <a:moveTo>
                    <a:pt x="233281" y="0"/>
                  </a:moveTo>
                  <a:lnTo>
                    <a:pt x="233281" y="233282"/>
                  </a:lnTo>
                  <a:lnTo>
                    <a:pt x="233281" y="0"/>
                  </a:lnTo>
                  <a:close/>
                </a:path>
                <a:path w="233680" h="233680">
                  <a:moveTo>
                    <a:pt x="233281" y="0"/>
                  </a:moveTo>
                  <a:lnTo>
                    <a:pt x="0" y="0"/>
                  </a:lnTo>
                  <a:lnTo>
                    <a:pt x="233281" y="0"/>
                  </a:lnTo>
                  <a:close/>
                </a:path>
              </a:pathLst>
            </a:custGeom>
            <a:ln w="9109">
              <a:solidFill>
                <a:srgbClr val="000000"/>
              </a:solidFill>
            </a:ln>
          </p:spPr>
          <p:txBody>
            <a:bodyPr wrap="square" lIns="0" tIns="0" rIns="0" bIns="0" rtlCol="0"/>
            <a:lstStyle/>
            <a:p>
              <a:endParaRPr sz="2959"/>
            </a:p>
          </p:txBody>
        </p:sp>
      </p:grpSp>
      <p:sp>
        <p:nvSpPr>
          <p:cNvPr id="56" name="object 56"/>
          <p:cNvSpPr txBox="1"/>
          <p:nvPr/>
        </p:nvSpPr>
        <p:spPr>
          <a:xfrm>
            <a:off x="2200481" y="2544679"/>
            <a:ext cx="197285" cy="166625"/>
          </a:xfrm>
          <a:prstGeom prst="rect">
            <a:avLst/>
          </a:prstGeom>
        </p:spPr>
        <p:txBody>
          <a:bodyPr vert="horz" wrap="square" lIns="0" tIns="36236" rIns="0" bIns="0" rtlCol="0">
            <a:spAutoFit/>
          </a:bodyPr>
          <a:lstStyle/>
          <a:p>
            <a:pPr marL="26841">
              <a:spcBef>
                <a:spcPts val="285"/>
              </a:spcBef>
            </a:pPr>
            <a:r>
              <a:rPr sz="845" spc="127" dirty="0">
                <a:latin typeface="Calibri"/>
                <a:cs typeface="Calibri"/>
              </a:rPr>
              <a:t>10</a:t>
            </a:r>
            <a:endParaRPr sz="845">
              <a:latin typeface="Calibri"/>
              <a:cs typeface="Calibri"/>
            </a:endParaRPr>
          </a:p>
        </p:txBody>
      </p:sp>
      <p:sp>
        <p:nvSpPr>
          <p:cNvPr id="57" name="object 57"/>
          <p:cNvSpPr txBox="1"/>
          <p:nvPr/>
        </p:nvSpPr>
        <p:spPr>
          <a:xfrm>
            <a:off x="2531147" y="2181520"/>
            <a:ext cx="197285" cy="166625"/>
          </a:xfrm>
          <a:prstGeom prst="rect">
            <a:avLst/>
          </a:prstGeom>
        </p:spPr>
        <p:txBody>
          <a:bodyPr vert="horz" wrap="square" lIns="0" tIns="36236" rIns="0" bIns="0" rtlCol="0">
            <a:spAutoFit/>
          </a:bodyPr>
          <a:lstStyle/>
          <a:p>
            <a:pPr marL="26841">
              <a:spcBef>
                <a:spcPts val="285"/>
              </a:spcBef>
            </a:pPr>
            <a:r>
              <a:rPr sz="845" spc="127" dirty="0">
                <a:latin typeface="Calibri"/>
                <a:cs typeface="Calibri"/>
              </a:rPr>
              <a:t>10</a:t>
            </a:r>
            <a:endParaRPr sz="845">
              <a:latin typeface="Calibri"/>
              <a:cs typeface="Calibri"/>
            </a:endParaRPr>
          </a:p>
        </p:txBody>
      </p:sp>
      <p:grpSp>
        <p:nvGrpSpPr>
          <p:cNvPr id="58" name="object 58"/>
          <p:cNvGrpSpPr/>
          <p:nvPr/>
        </p:nvGrpSpPr>
        <p:grpSpPr>
          <a:xfrm>
            <a:off x="2559384" y="1649010"/>
            <a:ext cx="939452" cy="939452"/>
            <a:chOff x="1223241" y="752796"/>
            <a:chExt cx="444500" cy="444500"/>
          </a:xfrm>
        </p:grpSpPr>
        <p:sp>
          <p:nvSpPr>
            <p:cNvPr id="59" name="object 59"/>
            <p:cNvSpPr/>
            <p:nvPr/>
          </p:nvSpPr>
          <p:spPr>
            <a:xfrm>
              <a:off x="1228003" y="757558"/>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60" name="object 60"/>
            <p:cNvSpPr/>
            <p:nvPr/>
          </p:nvSpPr>
          <p:spPr>
            <a:xfrm>
              <a:off x="1228003" y="757558"/>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61" name="object 61"/>
            <p:cNvSpPr/>
            <p:nvPr/>
          </p:nvSpPr>
          <p:spPr>
            <a:xfrm>
              <a:off x="1373804" y="757558"/>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62" name="object 62"/>
            <p:cNvSpPr/>
            <p:nvPr/>
          </p:nvSpPr>
          <p:spPr>
            <a:xfrm>
              <a:off x="1228003" y="757558"/>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63" name="object 63"/>
            <p:cNvSpPr/>
            <p:nvPr/>
          </p:nvSpPr>
          <p:spPr>
            <a:xfrm>
              <a:off x="1269235" y="798790"/>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64" name="object 64"/>
            <p:cNvSpPr/>
            <p:nvPr/>
          </p:nvSpPr>
          <p:spPr>
            <a:xfrm>
              <a:off x="1269235" y="798790"/>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65" name="object 65"/>
            <p:cNvSpPr/>
            <p:nvPr/>
          </p:nvSpPr>
          <p:spPr>
            <a:xfrm>
              <a:off x="1415036" y="798790"/>
              <a:ext cx="0" cy="41275"/>
            </a:xfrm>
            <a:custGeom>
              <a:avLst/>
              <a:gdLst/>
              <a:ahLst/>
              <a:cxnLst/>
              <a:rect l="l" t="t" r="r" b="b"/>
              <a:pathLst>
                <a:path h="41275">
                  <a:moveTo>
                    <a:pt x="0" y="0"/>
                  </a:moveTo>
                  <a:lnTo>
                    <a:pt x="0" y="41235"/>
                  </a:lnTo>
                </a:path>
              </a:pathLst>
            </a:custGeom>
            <a:ln w="9109">
              <a:solidFill>
                <a:srgbClr val="000000"/>
              </a:solidFill>
            </a:ln>
          </p:spPr>
          <p:txBody>
            <a:bodyPr wrap="square" lIns="0" tIns="0" rIns="0" bIns="0" rtlCol="0"/>
            <a:lstStyle/>
            <a:p>
              <a:endParaRPr sz="2959"/>
            </a:p>
          </p:txBody>
        </p:sp>
        <p:sp>
          <p:nvSpPr>
            <p:cNvPr id="66" name="object 66"/>
            <p:cNvSpPr/>
            <p:nvPr/>
          </p:nvSpPr>
          <p:spPr>
            <a:xfrm>
              <a:off x="1269235" y="798790"/>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67" name="object 67"/>
            <p:cNvSpPr/>
            <p:nvPr/>
          </p:nvSpPr>
          <p:spPr>
            <a:xfrm>
              <a:off x="1310470" y="840025"/>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68" name="object 68"/>
            <p:cNvSpPr/>
            <p:nvPr/>
          </p:nvSpPr>
          <p:spPr>
            <a:xfrm>
              <a:off x="1310470" y="840025"/>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69" name="object 69"/>
            <p:cNvSpPr/>
            <p:nvPr/>
          </p:nvSpPr>
          <p:spPr>
            <a:xfrm>
              <a:off x="1456271" y="840025"/>
              <a:ext cx="0" cy="41275"/>
            </a:xfrm>
            <a:custGeom>
              <a:avLst/>
              <a:gdLst/>
              <a:ahLst/>
              <a:cxnLst/>
              <a:rect l="l" t="t" r="r" b="b"/>
              <a:pathLst>
                <a:path h="41275">
                  <a:moveTo>
                    <a:pt x="0" y="0"/>
                  </a:moveTo>
                  <a:lnTo>
                    <a:pt x="0" y="41232"/>
                  </a:lnTo>
                </a:path>
              </a:pathLst>
            </a:custGeom>
            <a:ln w="9109">
              <a:solidFill>
                <a:srgbClr val="000000"/>
              </a:solidFill>
            </a:ln>
          </p:spPr>
          <p:txBody>
            <a:bodyPr wrap="square" lIns="0" tIns="0" rIns="0" bIns="0" rtlCol="0"/>
            <a:lstStyle/>
            <a:p>
              <a:endParaRPr sz="2959"/>
            </a:p>
          </p:txBody>
        </p:sp>
        <p:sp>
          <p:nvSpPr>
            <p:cNvPr id="70" name="object 70"/>
            <p:cNvSpPr/>
            <p:nvPr/>
          </p:nvSpPr>
          <p:spPr>
            <a:xfrm>
              <a:off x="1310470" y="840025"/>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71" name="object 71"/>
            <p:cNvSpPr/>
            <p:nvPr/>
          </p:nvSpPr>
          <p:spPr>
            <a:xfrm>
              <a:off x="1351702" y="881257"/>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72" name="object 72"/>
            <p:cNvSpPr/>
            <p:nvPr/>
          </p:nvSpPr>
          <p:spPr>
            <a:xfrm>
              <a:off x="1351702" y="881257"/>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73" name="object 73"/>
            <p:cNvSpPr/>
            <p:nvPr/>
          </p:nvSpPr>
          <p:spPr>
            <a:xfrm>
              <a:off x="1497503" y="881257"/>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74" name="object 74"/>
            <p:cNvSpPr/>
            <p:nvPr/>
          </p:nvSpPr>
          <p:spPr>
            <a:xfrm>
              <a:off x="1351702" y="881257"/>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75" name="object 75"/>
            <p:cNvSpPr/>
            <p:nvPr/>
          </p:nvSpPr>
          <p:spPr>
            <a:xfrm>
              <a:off x="1392934" y="922489"/>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76" name="object 76"/>
            <p:cNvSpPr/>
            <p:nvPr/>
          </p:nvSpPr>
          <p:spPr>
            <a:xfrm>
              <a:off x="1392934" y="922489"/>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77" name="object 77"/>
            <p:cNvSpPr/>
            <p:nvPr/>
          </p:nvSpPr>
          <p:spPr>
            <a:xfrm>
              <a:off x="1538735" y="922489"/>
              <a:ext cx="0" cy="41275"/>
            </a:xfrm>
            <a:custGeom>
              <a:avLst/>
              <a:gdLst/>
              <a:ahLst/>
              <a:cxnLst/>
              <a:rect l="l" t="t" r="r" b="b"/>
              <a:pathLst>
                <a:path h="41275">
                  <a:moveTo>
                    <a:pt x="0" y="0"/>
                  </a:moveTo>
                  <a:lnTo>
                    <a:pt x="0" y="41231"/>
                  </a:lnTo>
                </a:path>
              </a:pathLst>
            </a:custGeom>
            <a:ln w="9109">
              <a:solidFill>
                <a:srgbClr val="000000"/>
              </a:solidFill>
            </a:ln>
          </p:spPr>
          <p:txBody>
            <a:bodyPr wrap="square" lIns="0" tIns="0" rIns="0" bIns="0" rtlCol="0"/>
            <a:lstStyle/>
            <a:p>
              <a:endParaRPr sz="2959"/>
            </a:p>
          </p:txBody>
        </p:sp>
        <p:sp>
          <p:nvSpPr>
            <p:cNvPr id="78" name="object 78"/>
            <p:cNvSpPr/>
            <p:nvPr/>
          </p:nvSpPr>
          <p:spPr>
            <a:xfrm>
              <a:off x="1392934" y="922489"/>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79" name="object 79"/>
            <p:cNvSpPr/>
            <p:nvPr/>
          </p:nvSpPr>
          <p:spPr>
            <a:xfrm>
              <a:off x="1434166" y="963721"/>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80" name="object 80"/>
            <p:cNvSpPr/>
            <p:nvPr/>
          </p:nvSpPr>
          <p:spPr>
            <a:xfrm>
              <a:off x="1434166" y="963721"/>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81" name="object 81"/>
            <p:cNvSpPr/>
            <p:nvPr/>
          </p:nvSpPr>
          <p:spPr>
            <a:xfrm>
              <a:off x="1579966" y="963721"/>
              <a:ext cx="0" cy="41275"/>
            </a:xfrm>
            <a:custGeom>
              <a:avLst/>
              <a:gdLst/>
              <a:ahLst/>
              <a:cxnLst/>
              <a:rect l="l" t="t" r="r" b="b"/>
              <a:pathLst>
                <a:path h="41275">
                  <a:moveTo>
                    <a:pt x="0" y="0"/>
                  </a:moveTo>
                  <a:lnTo>
                    <a:pt x="0" y="41232"/>
                  </a:lnTo>
                </a:path>
              </a:pathLst>
            </a:custGeom>
            <a:ln w="9109">
              <a:solidFill>
                <a:srgbClr val="000000"/>
              </a:solidFill>
            </a:ln>
          </p:spPr>
          <p:txBody>
            <a:bodyPr wrap="square" lIns="0" tIns="0" rIns="0" bIns="0" rtlCol="0"/>
            <a:lstStyle/>
            <a:p>
              <a:endParaRPr sz="2959"/>
            </a:p>
          </p:txBody>
        </p:sp>
        <p:sp>
          <p:nvSpPr>
            <p:cNvPr id="82" name="object 82"/>
            <p:cNvSpPr/>
            <p:nvPr/>
          </p:nvSpPr>
          <p:spPr>
            <a:xfrm>
              <a:off x="1434166" y="963721"/>
              <a:ext cx="146050" cy="0"/>
            </a:xfrm>
            <a:custGeom>
              <a:avLst/>
              <a:gdLst/>
              <a:ahLst/>
              <a:cxnLst/>
              <a:rect l="l" t="t" r="r" b="b"/>
              <a:pathLst>
                <a:path w="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sp>
          <p:nvSpPr>
            <p:cNvPr id="83" name="object 83"/>
            <p:cNvSpPr/>
            <p:nvPr/>
          </p:nvSpPr>
          <p:spPr>
            <a:xfrm>
              <a:off x="1475397" y="1004953"/>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84" name="object 84"/>
            <p:cNvSpPr/>
            <p:nvPr/>
          </p:nvSpPr>
          <p:spPr>
            <a:xfrm>
              <a:off x="1475397" y="1004953"/>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ln w="9109">
              <a:solidFill>
                <a:srgbClr val="000000"/>
              </a:solidFill>
            </a:ln>
          </p:spPr>
          <p:txBody>
            <a:bodyPr wrap="square" lIns="0" tIns="0" rIns="0" bIns="0" rtlCol="0"/>
            <a:lstStyle/>
            <a:p>
              <a:endParaRPr sz="2959"/>
            </a:p>
          </p:txBody>
        </p:sp>
        <p:sp>
          <p:nvSpPr>
            <p:cNvPr id="85" name="object 85"/>
            <p:cNvSpPr/>
            <p:nvPr/>
          </p:nvSpPr>
          <p:spPr>
            <a:xfrm>
              <a:off x="1621198" y="1004953"/>
              <a:ext cx="0" cy="41275"/>
            </a:xfrm>
            <a:custGeom>
              <a:avLst/>
              <a:gdLst/>
              <a:ahLst/>
              <a:cxnLst/>
              <a:rect l="l" t="t" r="r" b="b"/>
              <a:pathLst>
                <a:path h="41275">
                  <a:moveTo>
                    <a:pt x="0" y="0"/>
                  </a:moveTo>
                  <a:lnTo>
                    <a:pt x="0" y="41235"/>
                  </a:lnTo>
                </a:path>
              </a:pathLst>
            </a:custGeom>
            <a:ln w="9109">
              <a:solidFill>
                <a:srgbClr val="000000"/>
              </a:solidFill>
            </a:ln>
          </p:spPr>
          <p:txBody>
            <a:bodyPr wrap="square" lIns="0" tIns="0" rIns="0" bIns="0" rtlCol="0"/>
            <a:lstStyle/>
            <a:p>
              <a:endParaRPr sz="2959"/>
            </a:p>
          </p:txBody>
        </p:sp>
        <p:sp>
          <p:nvSpPr>
            <p:cNvPr id="86" name="object 86"/>
            <p:cNvSpPr/>
            <p:nvPr/>
          </p:nvSpPr>
          <p:spPr>
            <a:xfrm>
              <a:off x="1475397" y="1004953"/>
              <a:ext cx="187325" cy="187325"/>
            </a:xfrm>
            <a:custGeom>
              <a:avLst/>
              <a:gdLst/>
              <a:ahLst/>
              <a:cxnLst/>
              <a:rect l="l" t="t" r="r" b="b"/>
              <a:pathLst>
                <a:path w="187325" h="187325">
                  <a:moveTo>
                    <a:pt x="145800" y="0"/>
                  </a:moveTo>
                  <a:lnTo>
                    <a:pt x="0" y="0"/>
                  </a:lnTo>
                  <a:lnTo>
                    <a:pt x="145800" y="0"/>
                  </a:lnTo>
                  <a:close/>
                </a:path>
                <a:path w="187325" h="187325">
                  <a:moveTo>
                    <a:pt x="187035" y="41235"/>
                  </a:moveTo>
                  <a:lnTo>
                    <a:pt x="41235" y="41235"/>
                  </a:lnTo>
                  <a:lnTo>
                    <a:pt x="41235" y="187035"/>
                  </a:lnTo>
                  <a:lnTo>
                    <a:pt x="187035" y="187035"/>
                  </a:lnTo>
                  <a:lnTo>
                    <a:pt x="187035" y="41235"/>
                  </a:lnTo>
                  <a:close/>
                </a:path>
              </a:pathLst>
            </a:custGeom>
            <a:ln w="9109">
              <a:solidFill>
                <a:srgbClr val="000000"/>
              </a:solidFill>
            </a:ln>
          </p:spPr>
          <p:txBody>
            <a:bodyPr wrap="square" lIns="0" tIns="0" rIns="0" bIns="0" rtlCol="0"/>
            <a:lstStyle/>
            <a:p>
              <a:endParaRPr sz="2959"/>
            </a:p>
          </p:txBody>
        </p:sp>
        <p:sp>
          <p:nvSpPr>
            <p:cNvPr id="87" name="object 87"/>
            <p:cNvSpPr/>
            <p:nvPr/>
          </p:nvSpPr>
          <p:spPr>
            <a:xfrm>
              <a:off x="1664711" y="1046188"/>
              <a:ext cx="0" cy="146050"/>
            </a:xfrm>
            <a:custGeom>
              <a:avLst/>
              <a:gdLst/>
              <a:ahLst/>
              <a:cxnLst/>
              <a:rect l="l" t="t" r="r" b="b"/>
              <a:pathLst>
                <a:path h="146050">
                  <a:moveTo>
                    <a:pt x="0" y="0"/>
                  </a:moveTo>
                  <a:lnTo>
                    <a:pt x="0" y="145800"/>
                  </a:lnTo>
                </a:path>
              </a:pathLst>
            </a:custGeom>
            <a:ln w="4554">
              <a:solidFill>
                <a:srgbClr val="000000"/>
              </a:solidFill>
            </a:ln>
          </p:spPr>
          <p:txBody>
            <a:bodyPr wrap="square" lIns="0" tIns="0" rIns="0" bIns="0" rtlCol="0"/>
            <a:lstStyle/>
            <a:p>
              <a:endParaRPr sz="2959"/>
            </a:p>
          </p:txBody>
        </p:sp>
        <p:sp>
          <p:nvSpPr>
            <p:cNvPr id="88" name="object 88"/>
            <p:cNvSpPr/>
            <p:nvPr/>
          </p:nvSpPr>
          <p:spPr>
            <a:xfrm>
              <a:off x="1516633" y="1043910"/>
              <a:ext cx="146050" cy="0"/>
            </a:xfrm>
            <a:custGeom>
              <a:avLst/>
              <a:gdLst/>
              <a:ahLst/>
              <a:cxnLst/>
              <a:rect l="l" t="t" r="r" b="b"/>
              <a:pathLst>
                <a:path w="146050">
                  <a:moveTo>
                    <a:pt x="0" y="0"/>
                  </a:moveTo>
                  <a:lnTo>
                    <a:pt x="145800" y="0"/>
                  </a:lnTo>
                </a:path>
              </a:pathLst>
            </a:custGeom>
            <a:ln w="4554">
              <a:solidFill>
                <a:srgbClr val="000000"/>
              </a:solidFill>
            </a:ln>
          </p:spPr>
          <p:txBody>
            <a:bodyPr wrap="square" lIns="0" tIns="0" rIns="0" bIns="0" rtlCol="0"/>
            <a:lstStyle/>
            <a:p>
              <a:endParaRPr sz="2959"/>
            </a:p>
          </p:txBody>
        </p:sp>
        <p:sp>
          <p:nvSpPr>
            <p:cNvPr id="89" name="object 89"/>
            <p:cNvSpPr/>
            <p:nvPr/>
          </p:nvSpPr>
          <p:spPr>
            <a:xfrm>
              <a:off x="1516633" y="1046188"/>
              <a:ext cx="146050" cy="146050"/>
            </a:xfrm>
            <a:custGeom>
              <a:avLst/>
              <a:gdLst/>
              <a:ahLst/>
              <a:cxnLst/>
              <a:rect l="l" t="t" r="r" b="b"/>
              <a:pathLst>
                <a:path w="146050" h="146050">
                  <a:moveTo>
                    <a:pt x="145800" y="0"/>
                  </a:moveTo>
                  <a:lnTo>
                    <a:pt x="0" y="0"/>
                  </a:lnTo>
                  <a:lnTo>
                    <a:pt x="0" y="145800"/>
                  </a:lnTo>
                  <a:lnTo>
                    <a:pt x="145800" y="145800"/>
                  </a:lnTo>
                  <a:lnTo>
                    <a:pt x="145800" y="0"/>
                  </a:lnTo>
                  <a:close/>
                </a:path>
              </a:pathLst>
            </a:custGeom>
            <a:solidFill>
              <a:srgbClr val="7F7FFF"/>
            </a:solidFill>
          </p:spPr>
          <p:txBody>
            <a:bodyPr wrap="square" lIns="0" tIns="0" rIns="0" bIns="0" rtlCol="0"/>
            <a:lstStyle/>
            <a:p>
              <a:endParaRPr sz="2959"/>
            </a:p>
          </p:txBody>
        </p:sp>
        <p:sp>
          <p:nvSpPr>
            <p:cNvPr id="90" name="object 90"/>
            <p:cNvSpPr/>
            <p:nvPr/>
          </p:nvSpPr>
          <p:spPr>
            <a:xfrm>
              <a:off x="1516633" y="1046188"/>
              <a:ext cx="146050" cy="146050"/>
            </a:xfrm>
            <a:custGeom>
              <a:avLst/>
              <a:gdLst/>
              <a:ahLst/>
              <a:cxnLst/>
              <a:rect l="l" t="t" r="r" b="b"/>
              <a:pathLst>
                <a:path w="146050" h="146050">
                  <a:moveTo>
                    <a:pt x="145800" y="0"/>
                  </a:moveTo>
                  <a:lnTo>
                    <a:pt x="0" y="0"/>
                  </a:lnTo>
                  <a:lnTo>
                    <a:pt x="0" y="145800"/>
                  </a:lnTo>
                  <a:lnTo>
                    <a:pt x="145800" y="145800"/>
                  </a:lnTo>
                  <a:lnTo>
                    <a:pt x="145800" y="0"/>
                  </a:lnTo>
                  <a:close/>
                </a:path>
                <a:path w="146050" h="146050">
                  <a:moveTo>
                    <a:pt x="145800" y="0"/>
                  </a:moveTo>
                  <a:lnTo>
                    <a:pt x="145800" y="145800"/>
                  </a:lnTo>
                  <a:lnTo>
                    <a:pt x="145800" y="0"/>
                  </a:lnTo>
                  <a:close/>
                </a:path>
                <a:path w="146050" h="146050">
                  <a:moveTo>
                    <a:pt x="145800" y="0"/>
                  </a:moveTo>
                  <a:lnTo>
                    <a:pt x="0" y="0"/>
                  </a:lnTo>
                  <a:lnTo>
                    <a:pt x="145800" y="0"/>
                  </a:lnTo>
                  <a:close/>
                </a:path>
              </a:pathLst>
            </a:custGeom>
            <a:ln w="9109">
              <a:solidFill>
                <a:srgbClr val="000000"/>
              </a:solidFill>
            </a:ln>
          </p:spPr>
          <p:txBody>
            <a:bodyPr wrap="square" lIns="0" tIns="0" rIns="0" bIns="0" rtlCol="0"/>
            <a:lstStyle/>
            <a:p>
              <a:endParaRPr sz="2959"/>
            </a:p>
          </p:txBody>
        </p:sp>
      </p:grpSp>
      <p:sp>
        <p:nvSpPr>
          <p:cNvPr id="91" name="object 91"/>
          <p:cNvSpPr txBox="1"/>
          <p:nvPr/>
        </p:nvSpPr>
        <p:spPr>
          <a:xfrm>
            <a:off x="3299833" y="2529772"/>
            <a:ext cx="126155" cy="166625"/>
          </a:xfrm>
          <a:prstGeom prst="rect">
            <a:avLst/>
          </a:prstGeom>
        </p:spPr>
        <p:txBody>
          <a:bodyPr vert="horz" wrap="square" lIns="0" tIns="36236" rIns="0" bIns="0" rtlCol="0">
            <a:spAutoFit/>
          </a:bodyPr>
          <a:lstStyle/>
          <a:p>
            <a:pPr marL="26841">
              <a:spcBef>
                <a:spcPts val="285"/>
              </a:spcBef>
            </a:pPr>
            <a:r>
              <a:rPr sz="845" spc="127" dirty="0">
                <a:latin typeface="Calibri"/>
                <a:cs typeface="Calibri"/>
              </a:rPr>
              <a:t>5</a:t>
            </a:r>
            <a:endParaRPr sz="845">
              <a:latin typeface="Calibri"/>
              <a:cs typeface="Calibri"/>
            </a:endParaRPr>
          </a:p>
        </p:txBody>
      </p:sp>
      <p:sp>
        <p:nvSpPr>
          <p:cNvPr id="92" name="object 92"/>
          <p:cNvSpPr txBox="1"/>
          <p:nvPr/>
        </p:nvSpPr>
        <p:spPr>
          <a:xfrm>
            <a:off x="3502294" y="2259066"/>
            <a:ext cx="126155" cy="166625"/>
          </a:xfrm>
          <a:prstGeom prst="rect">
            <a:avLst/>
          </a:prstGeom>
        </p:spPr>
        <p:txBody>
          <a:bodyPr vert="horz" wrap="square" lIns="0" tIns="36236" rIns="0" bIns="0" rtlCol="0">
            <a:spAutoFit/>
          </a:bodyPr>
          <a:lstStyle/>
          <a:p>
            <a:pPr marL="26841">
              <a:spcBef>
                <a:spcPts val="285"/>
              </a:spcBef>
            </a:pPr>
            <a:r>
              <a:rPr sz="845" spc="127" dirty="0">
                <a:latin typeface="Calibri"/>
                <a:cs typeface="Calibri"/>
              </a:rPr>
              <a:t>5</a:t>
            </a:r>
            <a:endParaRPr sz="845">
              <a:latin typeface="Calibri"/>
              <a:cs typeface="Calibri"/>
            </a:endParaRPr>
          </a:p>
        </p:txBody>
      </p:sp>
      <p:grpSp>
        <p:nvGrpSpPr>
          <p:cNvPr id="93" name="object 93"/>
          <p:cNvGrpSpPr/>
          <p:nvPr/>
        </p:nvGrpSpPr>
        <p:grpSpPr>
          <a:xfrm>
            <a:off x="1151676" y="1413054"/>
            <a:ext cx="4277191" cy="1895007"/>
            <a:chOff x="503968" y="542226"/>
            <a:chExt cx="2023745" cy="896619"/>
          </a:xfrm>
        </p:grpSpPr>
        <p:sp>
          <p:nvSpPr>
            <p:cNvPr id="94" name="object 94"/>
            <p:cNvSpPr/>
            <p:nvPr/>
          </p:nvSpPr>
          <p:spPr>
            <a:xfrm>
              <a:off x="1038000" y="1092434"/>
              <a:ext cx="53975" cy="58419"/>
            </a:xfrm>
            <a:custGeom>
              <a:avLst/>
              <a:gdLst/>
              <a:ahLst/>
              <a:cxnLst/>
              <a:rect l="l" t="t" r="r" b="b"/>
              <a:pathLst>
                <a:path w="53975" h="58419">
                  <a:moveTo>
                    <a:pt x="0" y="58319"/>
                  </a:moveTo>
                  <a:lnTo>
                    <a:pt x="53764" y="58319"/>
                  </a:lnTo>
                  <a:lnTo>
                    <a:pt x="53764" y="0"/>
                  </a:lnTo>
                  <a:lnTo>
                    <a:pt x="0" y="0"/>
                  </a:lnTo>
                  <a:lnTo>
                    <a:pt x="0" y="58319"/>
                  </a:lnTo>
                  <a:close/>
                </a:path>
              </a:pathLst>
            </a:custGeom>
            <a:solidFill>
              <a:srgbClr val="7F7F7F"/>
            </a:solidFill>
          </p:spPr>
          <p:txBody>
            <a:bodyPr wrap="square" lIns="0" tIns="0" rIns="0" bIns="0" rtlCol="0"/>
            <a:lstStyle/>
            <a:p>
              <a:endParaRPr sz="2959"/>
            </a:p>
          </p:txBody>
        </p:sp>
        <p:sp>
          <p:nvSpPr>
            <p:cNvPr id="95" name="object 95"/>
            <p:cNvSpPr/>
            <p:nvPr/>
          </p:nvSpPr>
          <p:spPr>
            <a:xfrm>
              <a:off x="1038000" y="1092434"/>
              <a:ext cx="58419" cy="58419"/>
            </a:xfrm>
            <a:custGeom>
              <a:avLst/>
              <a:gdLst/>
              <a:ahLst/>
              <a:cxnLst/>
              <a:rect l="l" t="t" r="r" b="b"/>
              <a:pathLst>
                <a:path w="58419" h="58419">
                  <a:moveTo>
                    <a:pt x="58319" y="0"/>
                  </a:moveTo>
                  <a:lnTo>
                    <a:pt x="0" y="0"/>
                  </a:lnTo>
                  <a:lnTo>
                    <a:pt x="0" y="58319"/>
                  </a:lnTo>
                  <a:lnTo>
                    <a:pt x="58319" y="58319"/>
                  </a:lnTo>
                  <a:lnTo>
                    <a:pt x="58319" y="0"/>
                  </a:lnTo>
                  <a:close/>
                </a:path>
                <a:path w="58419" h="58419">
                  <a:moveTo>
                    <a:pt x="58319" y="0"/>
                  </a:moveTo>
                  <a:lnTo>
                    <a:pt x="58319" y="58319"/>
                  </a:lnTo>
                  <a:lnTo>
                    <a:pt x="58319" y="0"/>
                  </a:lnTo>
                  <a:close/>
                </a:path>
                <a:path w="58419" h="58419">
                  <a:moveTo>
                    <a:pt x="58319" y="0"/>
                  </a:moveTo>
                  <a:lnTo>
                    <a:pt x="0" y="0"/>
                  </a:lnTo>
                  <a:lnTo>
                    <a:pt x="58319" y="0"/>
                  </a:lnTo>
                  <a:close/>
                </a:path>
              </a:pathLst>
            </a:custGeom>
            <a:ln w="9109">
              <a:solidFill>
                <a:srgbClr val="000000"/>
              </a:solidFill>
            </a:ln>
          </p:spPr>
          <p:txBody>
            <a:bodyPr wrap="square" lIns="0" tIns="0" rIns="0" bIns="0" rtlCol="0"/>
            <a:lstStyle/>
            <a:p>
              <a:endParaRPr sz="2959"/>
            </a:p>
          </p:txBody>
        </p:sp>
        <p:sp>
          <p:nvSpPr>
            <p:cNvPr id="96" name="object 96"/>
            <p:cNvSpPr/>
            <p:nvPr/>
          </p:nvSpPr>
          <p:spPr>
            <a:xfrm>
              <a:off x="1096319" y="1092434"/>
              <a:ext cx="495934" cy="58419"/>
            </a:xfrm>
            <a:custGeom>
              <a:avLst/>
              <a:gdLst/>
              <a:ahLst/>
              <a:cxnLst/>
              <a:rect l="l" t="t" r="r" b="b"/>
              <a:pathLst>
                <a:path w="495934" h="58419">
                  <a:moveTo>
                    <a:pt x="0" y="0"/>
                  </a:moveTo>
                  <a:lnTo>
                    <a:pt x="495721" y="58319"/>
                  </a:lnTo>
                </a:path>
                <a:path w="495934" h="58419">
                  <a:moveTo>
                    <a:pt x="0" y="0"/>
                  </a:moveTo>
                  <a:lnTo>
                    <a:pt x="495721" y="58319"/>
                  </a:lnTo>
                </a:path>
                <a:path w="495934" h="58419">
                  <a:moveTo>
                    <a:pt x="0" y="58319"/>
                  </a:moveTo>
                  <a:lnTo>
                    <a:pt x="495721" y="58319"/>
                  </a:lnTo>
                </a:path>
                <a:path w="495934" h="58419">
                  <a:moveTo>
                    <a:pt x="0" y="58319"/>
                  </a:moveTo>
                  <a:lnTo>
                    <a:pt x="495721" y="58319"/>
                  </a:lnTo>
                </a:path>
              </a:pathLst>
            </a:custGeom>
            <a:ln w="9109">
              <a:solidFill>
                <a:srgbClr val="000000"/>
              </a:solidFill>
              <a:prstDash val="dash"/>
            </a:ln>
          </p:spPr>
          <p:txBody>
            <a:bodyPr wrap="square" lIns="0" tIns="0" rIns="0" bIns="0" rtlCol="0"/>
            <a:lstStyle/>
            <a:p>
              <a:endParaRPr sz="2959"/>
            </a:p>
          </p:txBody>
        </p:sp>
        <p:sp>
          <p:nvSpPr>
            <p:cNvPr id="97" name="object 97"/>
            <p:cNvSpPr/>
            <p:nvPr/>
          </p:nvSpPr>
          <p:spPr>
            <a:xfrm>
              <a:off x="1575887" y="784678"/>
              <a:ext cx="434975" cy="288925"/>
            </a:xfrm>
            <a:custGeom>
              <a:avLst/>
              <a:gdLst/>
              <a:ahLst/>
              <a:cxnLst/>
              <a:rect l="l" t="t" r="r" b="b"/>
              <a:pathLst>
                <a:path w="434975" h="288925">
                  <a:moveTo>
                    <a:pt x="145800" y="0"/>
                  </a:moveTo>
                  <a:lnTo>
                    <a:pt x="0" y="0"/>
                  </a:lnTo>
                  <a:lnTo>
                    <a:pt x="288626" y="288626"/>
                  </a:lnTo>
                  <a:lnTo>
                    <a:pt x="434426" y="288626"/>
                  </a:lnTo>
                  <a:lnTo>
                    <a:pt x="145800" y="0"/>
                  </a:lnTo>
                  <a:close/>
                </a:path>
              </a:pathLst>
            </a:custGeom>
            <a:solidFill>
              <a:srgbClr val="F49AC1"/>
            </a:solidFill>
          </p:spPr>
          <p:txBody>
            <a:bodyPr wrap="square" lIns="0" tIns="0" rIns="0" bIns="0" rtlCol="0"/>
            <a:lstStyle/>
            <a:p>
              <a:endParaRPr sz="2959"/>
            </a:p>
          </p:txBody>
        </p:sp>
        <p:sp>
          <p:nvSpPr>
            <p:cNvPr id="98" name="object 98"/>
            <p:cNvSpPr/>
            <p:nvPr/>
          </p:nvSpPr>
          <p:spPr>
            <a:xfrm>
              <a:off x="1373804" y="757558"/>
              <a:ext cx="636905" cy="316230"/>
            </a:xfrm>
            <a:custGeom>
              <a:avLst/>
              <a:gdLst/>
              <a:ahLst/>
              <a:cxnLst/>
              <a:rect l="l" t="t" r="r" b="b"/>
              <a:pathLst>
                <a:path w="636905" h="316230">
                  <a:moveTo>
                    <a:pt x="347883" y="27119"/>
                  </a:moveTo>
                  <a:lnTo>
                    <a:pt x="202082" y="27119"/>
                  </a:lnTo>
                  <a:lnTo>
                    <a:pt x="347883" y="27119"/>
                  </a:lnTo>
                  <a:close/>
                </a:path>
                <a:path w="636905" h="316230">
                  <a:moveTo>
                    <a:pt x="347883" y="27119"/>
                  </a:moveTo>
                  <a:lnTo>
                    <a:pt x="636509" y="315745"/>
                  </a:lnTo>
                  <a:lnTo>
                    <a:pt x="347883" y="27119"/>
                  </a:lnTo>
                  <a:close/>
                </a:path>
                <a:path w="636905" h="316230">
                  <a:moveTo>
                    <a:pt x="347883" y="27119"/>
                  </a:moveTo>
                  <a:lnTo>
                    <a:pt x="202082" y="27119"/>
                  </a:lnTo>
                  <a:lnTo>
                    <a:pt x="490708" y="315745"/>
                  </a:lnTo>
                  <a:lnTo>
                    <a:pt x="636509" y="315745"/>
                  </a:lnTo>
                  <a:lnTo>
                    <a:pt x="347883" y="27119"/>
                  </a:lnTo>
                  <a:close/>
                </a:path>
                <a:path w="636905" h="316230">
                  <a:moveTo>
                    <a:pt x="0" y="0"/>
                  </a:moveTo>
                  <a:lnTo>
                    <a:pt x="279106" y="31243"/>
                  </a:lnTo>
                </a:path>
                <a:path w="636905" h="316230">
                  <a:moveTo>
                    <a:pt x="288629" y="288629"/>
                  </a:moveTo>
                  <a:lnTo>
                    <a:pt x="489223" y="314261"/>
                  </a:lnTo>
                </a:path>
              </a:pathLst>
            </a:custGeom>
            <a:ln w="9109">
              <a:solidFill>
                <a:srgbClr val="000000"/>
              </a:solidFill>
            </a:ln>
          </p:spPr>
          <p:txBody>
            <a:bodyPr wrap="square" lIns="0" tIns="0" rIns="0" bIns="0" rtlCol="0"/>
            <a:lstStyle/>
            <a:p>
              <a:endParaRPr sz="2959"/>
            </a:p>
          </p:txBody>
        </p:sp>
        <p:sp>
          <p:nvSpPr>
            <p:cNvPr id="99" name="object 99"/>
            <p:cNvSpPr/>
            <p:nvPr/>
          </p:nvSpPr>
          <p:spPr>
            <a:xfrm>
              <a:off x="1888106" y="805295"/>
              <a:ext cx="382905" cy="237490"/>
            </a:xfrm>
            <a:custGeom>
              <a:avLst/>
              <a:gdLst/>
              <a:ahLst/>
              <a:cxnLst/>
              <a:rect l="l" t="t" r="r" b="b"/>
              <a:pathLst>
                <a:path w="382905" h="237490">
                  <a:moveTo>
                    <a:pt x="145800" y="0"/>
                  </a:moveTo>
                  <a:lnTo>
                    <a:pt x="0" y="0"/>
                  </a:lnTo>
                  <a:lnTo>
                    <a:pt x="237085" y="237085"/>
                  </a:lnTo>
                  <a:lnTo>
                    <a:pt x="382886" y="237085"/>
                  </a:lnTo>
                  <a:lnTo>
                    <a:pt x="145800" y="0"/>
                  </a:lnTo>
                  <a:close/>
                </a:path>
              </a:pathLst>
            </a:custGeom>
            <a:solidFill>
              <a:srgbClr val="F49AC1"/>
            </a:solidFill>
          </p:spPr>
          <p:txBody>
            <a:bodyPr wrap="square" lIns="0" tIns="0" rIns="0" bIns="0" rtlCol="0"/>
            <a:lstStyle/>
            <a:p>
              <a:endParaRPr sz="2959"/>
            </a:p>
          </p:txBody>
        </p:sp>
        <p:sp>
          <p:nvSpPr>
            <p:cNvPr id="100" name="object 100"/>
            <p:cNvSpPr/>
            <p:nvPr/>
          </p:nvSpPr>
          <p:spPr>
            <a:xfrm>
              <a:off x="1888106" y="805295"/>
              <a:ext cx="382905" cy="237490"/>
            </a:xfrm>
            <a:custGeom>
              <a:avLst/>
              <a:gdLst/>
              <a:ahLst/>
              <a:cxnLst/>
              <a:rect l="l" t="t" r="r" b="b"/>
              <a:pathLst>
                <a:path w="382905" h="237490">
                  <a:moveTo>
                    <a:pt x="145800" y="0"/>
                  </a:moveTo>
                  <a:lnTo>
                    <a:pt x="0" y="0"/>
                  </a:lnTo>
                  <a:lnTo>
                    <a:pt x="145800" y="0"/>
                  </a:lnTo>
                  <a:close/>
                </a:path>
                <a:path w="382905" h="237490">
                  <a:moveTo>
                    <a:pt x="145800" y="0"/>
                  </a:moveTo>
                  <a:lnTo>
                    <a:pt x="382886" y="237085"/>
                  </a:lnTo>
                  <a:lnTo>
                    <a:pt x="145800" y="0"/>
                  </a:lnTo>
                  <a:close/>
                </a:path>
                <a:path w="382905" h="237490">
                  <a:moveTo>
                    <a:pt x="145800" y="0"/>
                  </a:moveTo>
                  <a:lnTo>
                    <a:pt x="0" y="0"/>
                  </a:lnTo>
                  <a:lnTo>
                    <a:pt x="237085" y="237085"/>
                  </a:lnTo>
                  <a:lnTo>
                    <a:pt x="382886" y="237085"/>
                  </a:lnTo>
                  <a:lnTo>
                    <a:pt x="145800" y="0"/>
                  </a:lnTo>
                  <a:close/>
                </a:path>
              </a:pathLst>
            </a:custGeom>
            <a:ln w="9109">
              <a:solidFill>
                <a:srgbClr val="000000"/>
              </a:solidFill>
            </a:ln>
          </p:spPr>
          <p:txBody>
            <a:bodyPr wrap="square" lIns="0" tIns="0" rIns="0" bIns="0" rtlCol="0"/>
            <a:lstStyle/>
            <a:p>
              <a:endParaRPr sz="2959"/>
            </a:p>
          </p:txBody>
        </p:sp>
        <p:sp>
          <p:nvSpPr>
            <p:cNvPr id="101" name="object 101"/>
            <p:cNvSpPr/>
            <p:nvPr/>
          </p:nvSpPr>
          <p:spPr>
            <a:xfrm>
              <a:off x="1721687" y="784678"/>
              <a:ext cx="224790" cy="20955"/>
            </a:xfrm>
            <a:custGeom>
              <a:avLst/>
              <a:gdLst/>
              <a:ahLst/>
              <a:cxnLst/>
              <a:rect l="l" t="t" r="r" b="b"/>
              <a:pathLst>
                <a:path w="224789" h="20954">
                  <a:moveTo>
                    <a:pt x="-4554" y="10308"/>
                  </a:moveTo>
                  <a:lnTo>
                    <a:pt x="229292" y="10308"/>
                  </a:lnTo>
                </a:path>
              </a:pathLst>
            </a:custGeom>
            <a:ln w="29727">
              <a:solidFill>
                <a:srgbClr val="000000"/>
              </a:solidFill>
            </a:ln>
          </p:spPr>
          <p:txBody>
            <a:bodyPr wrap="square" lIns="0" tIns="0" rIns="0" bIns="0" rtlCol="0"/>
            <a:lstStyle/>
            <a:p>
              <a:endParaRPr sz="2959"/>
            </a:p>
          </p:txBody>
        </p:sp>
        <p:sp>
          <p:nvSpPr>
            <p:cNvPr id="102" name="object 102"/>
            <p:cNvSpPr/>
            <p:nvPr/>
          </p:nvSpPr>
          <p:spPr>
            <a:xfrm>
              <a:off x="2010317" y="1042381"/>
              <a:ext cx="114935" cy="31115"/>
            </a:xfrm>
            <a:custGeom>
              <a:avLst/>
              <a:gdLst/>
              <a:ahLst/>
              <a:cxnLst/>
              <a:rect l="l" t="t" r="r" b="b"/>
              <a:pathLst>
                <a:path w="114935" h="31115">
                  <a:moveTo>
                    <a:pt x="0" y="30926"/>
                  </a:moveTo>
                  <a:lnTo>
                    <a:pt x="114874" y="0"/>
                  </a:lnTo>
                </a:path>
              </a:pathLst>
            </a:custGeom>
            <a:ln w="9109">
              <a:solidFill>
                <a:srgbClr val="000000"/>
              </a:solidFill>
            </a:ln>
          </p:spPr>
          <p:txBody>
            <a:bodyPr wrap="square" lIns="0" tIns="0" rIns="0" bIns="0" rtlCol="0"/>
            <a:lstStyle/>
            <a:p>
              <a:endParaRPr sz="2959"/>
            </a:p>
          </p:txBody>
        </p:sp>
        <p:sp>
          <p:nvSpPr>
            <p:cNvPr id="103" name="object 103"/>
            <p:cNvSpPr/>
            <p:nvPr/>
          </p:nvSpPr>
          <p:spPr>
            <a:xfrm>
              <a:off x="503968" y="989106"/>
              <a:ext cx="249554" cy="0"/>
            </a:xfrm>
            <a:custGeom>
              <a:avLst/>
              <a:gdLst/>
              <a:ahLst/>
              <a:cxnLst/>
              <a:rect l="l" t="t" r="r" b="b"/>
              <a:pathLst>
                <a:path w="249554">
                  <a:moveTo>
                    <a:pt x="0" y="0"/>
                  </a:moveTo>
                  <a:lnTo>
                    <a:pt x="249080" y="0"/>
                  </a:lnTo>
                </a:path>
              </a:pathLst>
            </a:custGeom>
            <a:ln w="10122">
              <a:solidFill>
                <a:srgbClr val="000000"/>
              </a:solidFill>
            </a:ln>
          </p:spPr>
          <p:txBody>
            <a:bodyPr wrap="square" lIns="0" tIns="0" rIns="0" bIns="0" rtlCol="0"/>
            <a:lstStyle/>
            <a:p>
              <a:endParaRPr sz="2959"/>
            </a:p>
          </p:txBody>
        </p:sp>
        <p:sp>
          <p:nvSpPr>
            <p:cNvPr id="104" name="object 104"/>
            <p:cNvSpPr/>
            <p:nvPr/>
          </p:nvSpPr>
          <p:spPr>
            <a:xfrm>
              <a:off x="725718" y="949597"/>
              <a:ext cx="32384" cy="79375"/>
            </a:xfrm>
            <a:custGeom>
              <a:avLst/>
              <a:gdLst/>
              <a:ahLst/>
              <a:cxnLst/>
              <a:rect l="l" t="t" r="r" b="b"/>
              <a:pathLst>
                <a:path w="32384" h="79375">
                  <a:moveTo>
                    <a:pt x="0" y="0"/>
                  </a:moveTo>
                  <a:lnTo>
                    <a:pt x="5689" y="15525"/>
                  </a:lnTo>
                  <a:lnTo>
                    <a:pt x="13432" y="26915"/>
                  </a:lnTo>
                  <a:lnTo>
                    <a:pt x="22556" y="34724"/>
                  </a:lnTo>
                  <a:lnTo>
                    <a:pt x="32390" y="39509"/>
                  </a:lnTo>
                  <a:lnTo>
                    <a:pt x="22556" y="44293"/>
                  </a:lnTo>
                  <a:lnTo>
                    <a:pt x="13432" y="52102"/>
                  </a:lnTo>
                  <a:lnTo>
                    <a:pt x="5689" y="63492"/>
                  </a:lnTo>
                  <a:lnTo>
                    <a:pt x="0" y="79018"/>
                  </a:lnTo>
                </a:path>
              </a:pathLst>
            </a:custGeom>
            <a:ln w="10122">
              <a:solidFill>
                <a:srgbClr val="000000"/>
              </a:solidFill>
            </a:ln>
          </p:spPr>
          <p:txBody>
            <a:bodyPr wrap="square" lIns="0" tIns="0" rIns="0" bIns="0" rtlCol="0"/>
            <a:lstStyle/>
            <a:p>
              <a:endParaRPr sz="2959"/>
            </a:p>
          </p:txBody>
        </p:sp>
        <p:sp>
          <p:nvSpPr>
            <p:cNvPr id="105" name="object 105"/>
            <p:cNvSpPr/>
            <p:nvPr/>
          </p:nvSpPr>
          <p:spPr>
            <a:xfrm>
              <a:off x="2091579" y="891904"/>
              <a:ext cx="152400" cy="0"/>
            </a:xfrm>
            <a:custGeom>
              <a:avLst/>
              <a:gdLst/>
              <a:ahLst/>
              <a:cxnLst/>
              <a:rect l="l" t="t" r="r" b="b"/>
              <a:pathLst>
                <a:path w="152400">
                  <a:moveTo>
                    <a:pt x="0" y="0"/>
                  </a:moveTo>
                  <a:lnTo>
                    <a:pt x="151879" y="0"/>
                  </a:lnTo>
                </a:path>
              </a:pathLst>
            </a:custGeom>
            <a:ln w="10122">
              <a:solidFill>
                <a:srgbClr val="000000"/>
              </a:solidFill>
            </a:ln>
          </p:spPr>
          <p:txBody>
            <a:bodyPr wrap="square" lIns="0" tIns="0" rIns="0" bIns="0" rtlCol="0"/>
            <a:lstStyle/>
            <a:p>
              <a:endParaRPr sz="2959"/>
            </a:p>
          </p:txBody>
        </p:sp>
        <p:sp>
          <p:nvSpPr>
            <p:cNvPr id="106" name="object 106"/>
            <p:cNvSpPr/>
            <p:nvPr/>
          </p:nvSpPr>
          <p:spPr>
            <a:xfrm>
              <a:off x="2216128" y="852395"/>
              <a:ext cx="32384" cy="79375"/>
            </a:xfrm>
            <a:custGeom>
              <a:avLst/>
              <a:gdLst/>
              <a:ahLst/>
              <a:cxnLst/>
              <a:rect l="l" t="t" r="r" b="b"/>
              <a:pathLst>
                <a:path w="32385" h="79375">
                  <a:moveTo>
                    <a:pt x="0" y="0"/>
                  </a:moveTo>
                  <a:lnTo>
                    <a:pt x="5689" y="15525"/>
                  </a:lnTo>
                  <a:lnTo>
                    <a:pt x="13432" y="26915"/>
                  </a:lnTo>
                  <a:lnTo>
                    <a:pt x="22556" y="34724"/>
                  </a:lnTo>
                  <a:lnTo>
                    <a:pt x="32390" y="39509"/>
                  </a:lnTo>
                  <a:lnTo>
                    <a:pt x="22556" y="44293"/>
                  </a:lnTo>
                  <a:lnTo>
                    <a:pt x="13432" y="52102"/>
                  </a:lnTo>
                  <a:lnTo>
                    <a:pt x="5689" y="63492"/>
                  </a:lnTo>
                  <a:lnTo>
                    <a:pt x="0" y="79018"/>
                  </a:lnTo>
                </a:path>
              </a:pathLst>
            </a:custGeom>
            <a:ln w="10122">
              <a:solidFill>
                <a:srgbClr val="000000"/>
              </a:solidFill>
            </a:ln>
          </p:spPr>
          <p:txBody>
            <a:bodyPr wrap="square" lIns="0" tIns="0" rIns="0" bIns="0" rtlCol="0"/>
            <a:lstStyle/>
            <a:p>
              <a:endParaRPr sz="2959"/>
            </a:p>
          </p:txBody>
        </p:sp>
        <p:pic>
          <p:nvPicPr>
            <p:cNvPr id="107" name="object 107"/>
            <p:cNvPicPr/>
            <p:nvPr/>
          </p:nvPicPr>
          <p:blipFill>
            <a:blip r:embed="rId4" cstate="print"/>
            <a:stretch>
              <a:fillRect/>
            </a:stretch>
          </p:blipFill>
          <p:spPr>
            <a:xfrm>
              <a:off x="2296706" y="542226"/>
              <a:ext cx="230886" cy="896112"/>
            </a:xfrm>
            <a:prstGeom prst="rect">
              <a:avLst/>
            </a:prstGeom>
          </p:spPr>
        </p:pic>
      </p:grpSp>
      <p:sp>
        <p:nvSpPr>
          <p:cNvPr id="108" name="object 108"/>
          <p:cNvSpPr txBox="1"/>
          <p:nvPr/>
        </p:nvSpPr>
        <p:spPr>
          <a:xfrm>
            <a:off x="5348491" y="1198462"/>
            <a:ext cx="616012" cy="318457"/>
          </a:xfrm>
          <a:prstGeom prst="rect">
            <a:avLst/>
          </a:prstGeom>
        </p:spPr>
        <p:txBody>
          <a:bodyPr vert="horz" wrap="square" lIns="0" tIns="25499" rIns="0" bIns="0" rtlCol="0">
            <a:spAutoFit/>
          </a:bodyPr>
          <a:lstStyle/>
          <a:p>
            <a:pPr marL="26841">
              <a:spcBef>
                <a:spcPts val="201"/>
              </a:spcBef>
            </a:pPr>
            <a:r>
              <a:rPr sz="1902" spc="21" dirty="0">
                <a:latin typeface="Calibri"/>
                <a:cs typeface="Calibri"/>
              </a:rPr>
              <a:t>apple</a:t>
            </a:r>
            <a:endParaRPr sz="1902" dirty="0">
              <a:latin typeface="Calibri"/>
              <a:cs typeface="Calibri"/>
            </a:endParaRPr>
          </a:p>
        </p:txBody>
      </p:sp>
      <p:sp>
        <p:nvSpPr>
          <p:cNvPr id="109" name="object 109"/>
          <p:cNvSpPr txBox="1"/>
          <p:nvPr/>
        </p:nvSpPr>
        <p:spPr>
          <a:xfrm>
            <a:off x="5448100" y="1701177"/>
            <a:ext cx="417385" cy="318457"/>
          </a:xfrm>
          <a:prstGeom prst="rect">
            <a:avLst/>
          </a:prstGeom>
        </p:spPr>
        <p:txBody>
          <a:bodyPr vert="horz" wrap="square" lIns="0" tIns="25499" rIns="0" bIns="0" rtlCol="0">
            <a:spAutoFit/>
          </a:bodyPr>
          <a:lstStyle/>
          <a:p>
            <a:pPr marL="26841">
              <a:spcBef>
                <a:spcPts val="201"/>
              </a:spcBef>
            </a:pPr>
            <a:r>
              <a:rPr sz="1902" spc="32" dirty="0">
                <a:latin typeface="Calibri"/>
                <a:cs typeface="Calibri"/>
              </a:rPr>
              <a:t>bus</a:t>
            </a:r>
            <a:endParaRPr sz="1902">
              <a:latin typeface="Calibri"/>
              <a:cs typeface="Calibri"/>
            </a:endParaRPr>
          </a:p>
        </p:txBody>
      </p:sp>
      <p:sp>
        <p:nvSpPr>
          <p:cNvPr id="110" name="object 110"/>
          <p:cNvSpPr txBox="1"/>
          <p:nvPr/>
        </p:nvSpPr>
        <p:spPr>
          <a:xfrm>
            <a:off x="5468471" y="2148758"/>
            <a:ext cx="375781" cy="318457"/>
          </a:xfrm>
          <a:prstGeom prst="rect">
            <a:avLst/>
          </a:prstGeom>
        </p:spPr>
        <p:txBody>
          <a:bodyPr vert="horz" wrap="square" lIns="0" tIns="25499" rIns="0" bIns="0" rtlCol="0">
            <a:spAutoFit/>
          </a:bodyPr>
          <a:lstStyle/>
          <a:p>
            <a:pPr marL="26841">
              <a:spcBef>
                <a:spcPts val="201"/>
              </a:spcBef>
            </a:pPr>
            <a:r>
              <a:rPr sz="1902" spc="42" dirty="0">
                <a:latin typeface="Calibri"/>
                <a:cs typeface="Calibri"/>
              </a:rPr>
              <a:t>car</a:t>
            </a:r>
            <a:endParaRPr sz="1902">
              <a:latin typeface="Calibri"/>
              <a:cs typeface="Calibri"/>
            </a:endParaRPr>
          </a:p>
        </p:txBody>
      </p:sp>
      <p:sp>
        <p:nvSpPr>
          <p:cNvPr id="111" name="object 111"/>
          <p:cNvSpPr txBox="1"/>
          <p:nvPr/>
        </p:nvSpPr>
        <p:spPr>
          <a:xfrm>
            <a:off x="5592668" y="2571073"/>
            <a:ext cx="127497" cy="344230"/>
          </a:xfrm>
          <a:prstGeom prst="rect">
            <a:avLst/>
          </a:prstGeom>
        </p:spPr>
        <p:txBody>
          <a:bodyPr vert="horz" wrap="square" lIns="0" tIns="34894" rIns="0" bIns="0" rtlCol="0">
            <a:spAutoFit/>
          </a:bodyPr>
          <a:lstStyle/>
          <a:p>
            <a:pPr marL="26841">
              <a:spcBef>
                <a:spcPts val="275"/>
              </a:spcBef>
            </a:pPr>
            <a:r>
              <a:rPr sz="2008" spc="63" dirty="0">
                <a:latin typeface="Calibri"/>
                <a:cs typeface="Calibri"/>
              </a:rPr>
              <a:t>.</a:t>
            </a:r>
            <a:endParaRPr sz="2008">
              <a:latin typeface="Calibri"/>
              <a:cs typeface="Calibri"/>
            </a:endParaRPr>
          </a:p>
        </p:txBody>
      </p:sp>
      <p:sp>
        <p:nvSpPr>
          <p:cNvPr id="112" name="object 112"/>
          <p:cNvSpPr txBox="1"/>
          <p:nvPr/>
        </p:nvSpPr>
        <p:spPr>
          <a:xfrm>
            <a:off x="5592668" y="2667341"/>
            <a:ext cx="127497" cy="344230"/>
          </a:xfrm>
          <a:prstGeom prst="rect">
            <a:avLst/>
          </a:prstGeom>
        </p:spPr>
        <p:txBody>
          <a:bodyPr vert="horz" wrap="square" lIns="0" tIns="34894" rIns="0" bIns="0" rtlCol="0">
            <a:spAutoFit/>
          </a:bodyPr>
          <a:lstStyle/>
          <a:p>
            <a:pPr marL="26841">
              <a:spcBef>
                <a:spcPts val="275"/>
              </a:spcBef>
            </a:pPr>
            <a:r>
              <a:rPr sz="2008" spc="63" dirty="0">
                <a:latin typeface="Calibri"/>
                <a:cs typeface="Calibri"/>
              </a:rPr>
              <a:t>.</a:t>
            </a:r>
            <a:endParaRPr sz="2008">
              <a:latin typeface="Calibri"/>
              <a:cs typeface="Calibri"/>
            </a:endParaRPr>
          </a:p>
        </p:txBody>
      </p:sp>
      <p:sp>
        <p:nvSpPr>
          <p:cNvPr id="114" name="object 114"/>
          <p:cNvSpPr txBox="1">
            <a:spLocks noGrp="1"/>
          </p:cNvSpPr>
          <p:nvPr>
            <p:ph type="title"/>
          </p:nvPr>
        </p:nvSpPr>
        <p:spPr>
          <a:xfrm>
            <a:off x="6902292" y="557276"/>
            <a:ext cx="4795232" cy="788581"/>
          </a:xfrm>
          <a:prstGeom prst="rect">
            <a:avLst/>
          </a:prstGeom>
        </p:spPr>
        <p:txBody>
          <a:bodyPr spcFirstLastPara="1" vert="horz" wrap="square" lIns="0" tIns="14763" rIns="0" bIns="0" rtlCol="0" anchor="b" anchorCtr="0">
            <a:spAutoFit/>
          </a:bodyPr>
          <a:lstStyle/>
          <a:p>
            <a:pPr marL="26841" marR="10737" algn="just">
              <a:lnSpc>
                <a:spcPct val="102600"/>
              </a:lnSpc>
              <a:spcBef>
                <a:spcPts val="116"/>
              </a:spcBef>
            </a:pPr>
            <a:r>
              <a:rPr lang="en-IN" spc="32" dirty="0" smtClean="0"/>
              <a:t>Sequence Learning </a:t>
            </a:r>
            <a:endParaRPr spc="32" dirty="0"/>
          </a:p>
        </p:txBody>
      </p:sp>
      <p:sp>
        <p:nvSpPr>
          <p:cNvPr id="123" name="object 123"/>
          <p:cNvSpPr txBox="1"/>
          <p:nvPr/>
        </p:nvSpPr>
        <p:spPr>
          <a:xfrm>
            <a:off x="11681631" y="6356568"/>
            <a:ext cx="446909"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3/41</a:t>
            </a:r>
            <a:endParaRPr sz="1268">
              <a:latin typeface="Calibri"/>
              <a:cs typeface="Calibri"/>
            </a:endParaRPr>
          </a:p>
        </p:txBody>
      </p:sp>
      <p:sp>
        <p:nvSpPr>
          <p:cNvPr id="126" name="Rectangle 125"/>
          <p:cNvSpPr/>
          <p:nvPr/>
        </p:nvSpPr>
        <p:spPr>
          <a:xfrm>
            <a:off x="271193" y="3789084"/>
            <a:ext cx="11028459" cy="1780231"/>
          </a:xfrm>
          <a:prstGeom prst="rect">
            <a:avLst/>
          </a:prstGeom>
        </p:spPr>
        <p:txBody>
          <a:bodyPr wrap="square">
            <a:spAutoFit/>
          </a:bodyPr>
          <a:lstStyle/>
          <a:p>
            <a:pPr marL="285750" indent="-285750">
              <a:buFont typeface="Wingdings" panose="05000000000000000000" pitchFamily="2" charset="2"/>
              <a:buChar char="Ø"/>
            </a:pPr>
            <a:r>
              <a:rPr lang="en-US" spc="70" dirty="0">
                <a:latin typeface="+mn-lt"/>
              </a:rPr>
              <a:t>In</a:t>
            </a:r>
            <a:r>
              <a:rPr lang="en-US" spc="75" dirty="0">
                <a:latin typeface="+mn-lt"/>
              </a:rPr>
              <a:t> </a:t>
            </a:r>
            <a:r>
              <a:rPr lang="en-US" spc="-5" dirty="0">
                <a:latin typeface="+mn-lt"/>
              </a:rPr>
              <a:t>feedforward</a:t>
            </a:r>
            <a:r>
              <a:rPr lang="en-US" dirty="0">
                <a:latin typeface="+mn-lt"/>
              </a:rPr>
              <a:t> </a:t>
            </a:r>
            <a:r>
              <a:rPr lang="en-US" spc="20" dirty="0">
                <a:latin typeface="+mn-lt"/>
              </a:rPr>
              <a:t>and</a:t>
            </a:r>
            <a:r>
              <a:rPr lang="en-US" spc="25" dirty="0">
                <a:latin typeface="+mn-lt"/>
              </a:rPr>
              <a:t> </a:t>
            </a:r>
            <a:r>
              <a:rPr lang="en-US" spc="15" dirty="0">
                <a:latin typeface="+mn-lt"/>
              </a:rPr>
              <a:t>convolutional </a:t>
            </a:r>
            <a:r>
              <a:rPr lang="en-US" spc="20" dirty="0">
                <a:latin typeface="+mn-lt"/>
              </a:rPr>
              <a:t> </a:t>
            </a:r>
            <a:r>
              <a:rPr lang="en-US" spc="15" dirty="0">
                <a:latin typeface="+mn-lt"/>
              </a:rPr>
              <a:t>neural </a:t>
            </a:r>
            <a:r>
              <a:rPr lang="en-US" dirty="0">
                <a:latin typeface="+mn-lt"/>
              </a:rPr>
              <a:t>networks </a:t>
            </a:r>
            <a:r>
              <a:rPr lang="en-US" spc="5" dirty="0">
                <a:latin typeface="+mn-lt"/>
              </a:rPr>
              <a:t>the size </a:t>
            </a:r>
            <a:r>
              <a:rPr lang="en-US" spc="-20" dirty="0">
                <a:latin typeface="+mn-lt"/>
              </a:rPr>
              <a:t>of </a:t>
            </a:r>
            <a:r>
              <a:rPr lang="en-US" spc="5" dirty="0">
                <a:latin typeface="+mn-lt"/>
              </a:rPr>
              <a:t>the </a:t>
            </a:r>
            <a:r>
              <a:rPr lang="en-US" spc="35" dirty="0">
                <a:latin typeface="+mn-lt"/>
              </a:rPr>
              <a:t>input </a:t>
            </a:r>
            <a:r>
              <a:rPr lang="en-US" spc="40" dirty="0">
                <a:latin typeface="+mn-lt"/>
              </a:rPr>
              <a:t> </a:t>
            </a:r>
            <a:r>
              <a:rPr lang="en-US" spc="-10" dirty="0">
                <a:latin typeface="+mn-lt"/>
              </a:rPr>
              <a:t>was</a:t>
            </a:r>
            <a:r>
              <a:rPr lang="en-US" spc="110" dirty="0">
                <a:latin typeface="+mn-lt"/>
              </a:rPr>
              <a:t> </a:t>
            </a:r>
            <a:r>
              <a:rPr lang="en-US" spc="15" dirty="0">
                <a:latin typeface="+mn-lt"/>
              </a:rPr>
              <a:t>always</a:t>
            </a:r>
            <a:r>
              <a:rPr lang="en-US" spc="110" dirty="0">
                <a:latin typeface="+mn-lt"/>
              </a:rPr>
              <a:t> </a:t>
            </a:r>
            <a:r>
              <a:rPr lang="en-US" spc="15" dirty="0" smtClean="0">
                <a:latin typeface="+mn-lt"/>
              </a:rPr>
              <a:t>fixed</a:t>
            </a:r>
          </a:p>
          <a:p>
            <a:pPr marL="285750" indent="-285750">
              <a:buFont typeface="Wingdings" panose="05000000000000000000" pitchFamily="2" charset="2"/>
              <a:buChar char="Ø"/>
            </a:pPr>
            <a:r>
              <a:rPr lang="en-US" spc="40" dirty="0">
                <a:latin typeface="+mn-lt"/>
                <a:cs typeface="Calibri"/>
              </a:rPr>
              <a:t>For</a:t>
            </a:r>
            <a:r>
              <a:rPr lang="en-US" spc="165" dirty="0">
                <a:latin typeface="+mn-lt"/>
                <a:cs typeface="Calibri"/>
              </a:rPr>
              <a:t> </a:t>
            </a:r>
            <a:r>
              <a:rPr lang="en-US" spc="15" dirty="0">
                <a:latin typeface="+mn-lt"/>
                <a:cs typeface="Calibri"/>
              </a:rPr>
              <a:t>example,</a:t>
            </a:r>
            <a:r>
              <a:rPr lang="en-US" spc="180" dirty="0">
                <a:latin typeface="+mn-lt"/>
                <a:cs typeface="Calibri"/>
              </a:rPr>
              <a:t> </a:t>
            </a:r>
            <a:r>
              <a:rPr lang="en-US" spc="-50" dirty="0">
                <a:latin typeface="+mn-lt"/>
                <a:cs typeface="Calibri"/>
              </a:rPr>
              <a:t>we</a:t>
            </a:r>
            <a:r>
              <a:rPr lang="en-US" spc="165" dirty="0">
                <a:latin typeface="+mn-lt"/>
                <a:cs typeface="Calibri"/>
              </a:rPr>
              <a:t> </a:t>
            </a:r>
            <a:r>
              <a:rPr lang="en-US" spc="-15" dirty="0">
                <a:latin typeface="+mn-lt"/>
                <a:cs typeface="Calibri"/>
              </a:rPr>
              <a:t>fed</a:t>
            </a:r>
            <a:r>
              <a:rPr lang="en-US" spc="170" dirty="0">
                <a:latin typeface="+mn-lt"/>
                <a:cs typeface="Calibri"/>
              </a:rPr>
              <a:t> </a:t>
            </a:r>
            <a:r>
              <a:rPr lang="en-US" spc="15" dirty="0">
                <a:latin typeface="+mn-lt"/>
                <a:cs typeface="Calibri"/>
              </a:rPr>
              <a:t>fixed</a:t>
            </a:r>
            <a:r>
              <a:rPr lang="en-US" spc="165" dirty="0">
                <a:latin typeface="+mn-lt"/>
                <a:cs typeface="Calibri"/>
              </a:rPr>
              <a:t> </a:t>
            </a:r>
            <a:r>
              <a:rPr lang="en-US" spc="5" dirty="0">
                <a:latin typeface="+mn-lt"/>
                <a:cs typeface="Calibri"/>
              </a:rPr>
              <a:t>size</a:t>
            </a:r>
            <a:r>
              <a:rPr lang="en-US" spc="165" dirty="0">
                <a:latin typeface="+mn-lt"/>
                <a:cs typeface="Calibri"/>
              </a:rPr>
              <a:t> </a:t>
            </a:r>
            <a:r>
              <a:rPr lang="en-US" spc="20" dirty="0">
                <a:latin typeface="+mn-lt"/>
                <a:cs typeface="Calibri"/>
              </a:rPr>
              <a:t>(32</a:t>
            </a:r>
            <a:r>
              <a:rPr lang="en-US" spc="35" dirty="0">
                <a:latin typeface="+mn-lt"/>
                <a:cs typeface="Calibri"/>
              </a:rPr>
              <a:t> </a:t>
            </a:r>
            <a:r>
              <a:rPr lang="en-US" spc="-30" dirty="0" smtClean="0">
                <a:latin typeface="+mn-lt"/>
                <a:cs typeface="Lucida Sans Unicode"/>
              </a:rPr>
              <a:t>×</a:t>
            </a:r>
            <a:r>
              <a:rPr lang="en-US" dirty="0" smtClean="0">
                <a:latin typeface="+mn-lt"/>
                <a:cs typeface="Lucida Sans Unicode"/>
              </a:rPr>
              <a:t> </a:t>
            </a:r>
            <a:r>
              <a:rPr lang="en-US" spc="20" dirty="0" smtClean="0">
                <a:latin typeface="+mn-lt"/>
                <a:cs typeface="Calibri"/>
              </a:rPr>
              <a:t>32</a:t>
            </a:r>
            <a:r>
              <a:rPr lang="en-US" spc="20" dirty="0">
                <a:latin typeface="+mn-lt"/>
                <a:cs typeface="Calibri"/>
              </a:rPr>
              <a:t>)</a:t>
            </a:r>
            <a:r>
              <a:rPr lang="en-US" spc="25" dirty="0">
                <a:latin typeface="+mn-lt"/>
                <a:cs typeface="Calibri"/>
              </a:rPr>
              <a:t> </a:t>
            </a:r>
            <a:r>
              <a:rPr lang="en-US" spc="10" dirty="0">
                <a:latin typeface="+mn-lt"/>
                <a:cs typeface="Calibri"/>
              </a:rPr>
              <a:t>images</a:t>
            </a:r>
            <a:r>
              <a:rPr lang="en-US" spc="15" dirty="0">
                <a:latin typeface="+mn-lt"/>
                <a:cs typeface="Calibri"/>
              </a:rPr>
              <a:t> </a:t>
            </a:r>
            <a:r>
              <a:rPr lang="en-US" spc="10" dirty="0">
                <a:latin typeface="+mn-lt"/>
                <a:cs typeface="Calibri"/>
              </a:rPr>
              <a:t>to</a:t>
            </a:r>
            <a:r>
              <a:rPr lang="en-US" spc="15" dirty="0">
                <a:latin typeface="+mn-lt"/>
                <a:cs typeface="Calibri"/>
              </a:rPr>
              <a:t> convolutional</a:t>
            </a:r>
            <a:r>
              <a:rPr lang="en-US" spc="20" dirty="0">
                <a:latin typeface="+mn-lt"/>
                <a:cs typeface="Calibri"/>
              </a:rPr>
              <a:t> </a:t>
            </a:r>
            <a:r>
              <a:rPr lang="en-US" spc="15" dirty="0">
                <a:latin typeface="+mn-lt"/>
                <a:cs typeface="Calibri"/>
              </a:rPr>
              <a:t>neural </a:t>
            </a:r>
            <a:r>
              <a:rPr lang="en-US" spc="20" dirty="0">
                <a:latin typeface="+mn-lt"/>
                <a:cs typeface="Calibri"/>
              </a:rPr>
              <a:t> </a:t>
            </a:r>
            <a:r>
              <a:rPr lang="en-US" dirty="0">
                <a:latin typeface="+mn-lt"/>
                <a:cs typeface="Calibri"/>
              </a:rPr>
              <a:t>networks</a:t>
            </a:r>
            <a:r>
              <a:rPr lang="en-US" spc="110" dirty="0">
                <a:latin typeface="+mn-lt"/>
                <a:cs typeface="Calibri"/>
              </a:rPr>
              <a:t> </a:t>
            </a:r>
            <a:r>
              <a:rPr lang="en-US" dirty="0">
                <a:latin typeface="+mn-lt"/>
                <a:cs typeface="Calibri"/>
              </a:rPr>
              <a:t>for</a:t>
            </a:r>
            <a:r>
              <a:rPr lang="en-US" spc="110" dirty="0">
                <a:latin typeface="+mn-lt"/>
                <a:cs typeface="Calibri"/>
              </a:rPr>
              <a:t> </a:t>
            </a:r>
            <a:r>
              <a:rPr lang="en-US" spc="10" dirty="0">
                <a:latin typeface="+mn-lt"/>
                <a:cs typeface="Calibri"/>
              </a:rPr>
              <a:t>image</a:t>
            </a:r>
            <a:r>
              <a:rPr lang="en-US" spc="110" dirty="0">
                <a:latin typeface="+mn-lt"/>
                <a:cs typeface="Calibri"/>
              </a:rPr>
              <a:t> </a:t>
            </a:r>
            <a:r>
              <a:rPr lang="en-US" spc="20" dirty="0">
                <a:latin typeface="+mn-lt"/>
                <a:cs typeface="Calibri"/>
              </a:rPr>
              <a:t>classification</a:t>
            </a:r>
            <a:endParaRPr lang="en-US" dirty="0">
              <a:latin typeface="+mn-lt"/>
              <a:cs typeface="Calibri"/>
            </a:endParaRPr>
          </a:p>
          <a:p>
            <a:pPr marL="298450" marR="5080" indent="-285750" algn="just">
              <a:lnSpc>
                <a:spcPct val="102699"/>
              </a:lnSpc>
              <a:spcBef>
                <a:spcPts val="300"/>
              </a:spcBef>
              <a:buFont typeface="Wingdings" panose="05000000000000000000" pitchFamily="2" charset="2"/>
              <a:buChar char="Ø"/>
            </a:pPr>
            <a:r>
              <a:rPr lang="en-US" spc="50" dirty="0">
                <a:latin typeface="+mn-lt"/>
                <a:cs typeface="Calibri"/>
              </a:rPr>
              <a:t>Similarly </a:t>
            </a:r>
            <a:r>
              <a:rPr lang="en-US" spc="35" dirty="0">
                <a:latin typeface="+mn-lt"/>
                <a:cs typeface="Calibri"/>
              </a:rPr>
              <a:t>in </a:t>
            </a:r>
            <a:r>
              <a:rPr lang="en-US" dirty="0">
                <a:latin typeface="+mn-lt"/>
                <a:cs typeface="Calibri"/>
              </a:rPr>
              <a:t>word2vec, </a:t>
            </a:r>
            <a:r>
              <a:rPr lang="en-US" spc="-50" dirty="0">
                <a:latin typeface="+mn-lt"/>
                <a:cs typeface="Calibri"/>
              </a:rPr>
              <a:t>we </a:t>
            </a:r>
            <a:r>
              <a:rPr lang="en-US" spc="-15" dirty="0">
                <a:latin typeface="+mn-lt"/>
                <a:cs typeface="Calibri"/>
              </a:rPr>
              <a:t>fed </a:t>
            </a:r>
            <a:r>
              <a:rPr lang="en-US" spc="15" dirty="0">
                <a:latin typeface="+mn-lt"/>
                <a:cs typeface="Calibri"/>
              </a:rPr>
              <a:t>a fixed </a:t>
            </a:r>
            <a:r>
              <a:rPr lang="en-US" spc="20" dirty="0">
                <a:latin typeface="+mn-lt"/>
                <a:cs typeface="Calibri"/>
              </a:rPr>
              <a:t> </a:t>
            </a:r>
            <a:r>
              <a:rPr lang="en-US" spc="5" dirty="0">
                <a:latin typeface="+mn-lt"/>
                <a:cs typeface="Calibri"/>
              </a:rPr>
              <a:t>window</a:t>
            </a:r>
            <a:r>
              <a:rPr lang="en-US" spc="100" dirty="0">
                <a:latin typeface="+mn-lt"/>
                <a:cs typeface="Calibri"/>
              </a:rPr>
              <a:t> </a:t>
            </a:r>
            <a:r>
              <a:rPr lang="en-US" spc="90" dirty="0">
                <a:latin typeface="+mn-lt"/>
                <a:cs typeface="Calibri"/>
              </a:rPr>
              <a:t>(</a:t>
            </a:r>
            <a:r>
              <a:rPr lang="en-US" i="1" spc="90" dirty="0">
                <a:latin typeface="+mn-lt"/>
                <a:cs typeface="Calibri"/>
              </a:rPr>
              <a:t>k</a:t>
            </a:r>
            <a:r>
              <a:rPr lang="en-US" spc="90" dirty="0">
                <a:latin typeface="+mn-lt"/>
                <a:cs typeface="Calibri"/>
              </a:rPr>
              <a:t>)</a:t>
            </a:r>
            <a:r>
              <a:rPr lang="en-US" spc="105" dirty="0">
                <a:latin typeface="+mn-lt"/>
                <a:cs typeface="Calibri"/>
              </a:rPr>
              <a:t> </a:t>
            </a:r>
            <a:r>
              <a:rPr lang="en-US" spc="-20" dirty="0">
                <a:latin typeface="+mn-lt"/>
                <a:cs typeface="Calibri"/>
              </a:rPr>
              <a:t>of</a:t>
            </a:r>
            <a:r>
              <a:rPr lang="en-US" spc="105" dirty="0">
                <a:latin typeface="+mn-lt"/>
                <a:cs typeface="Calibri"/>
              </a:rPr>
              <a:t> </a:t>
            </a:r>
            <a:r>
              <a:rPr lang="en-US" dirty="0">
                <a:latin typeface="+mn-lt"/>
                <a:cs typeface="Calibri"/>
              </a:rPr>
              <a:t>words</a:t>
            </a:r>
            <a:r>
              <a:rPr lang="en-US" spc="100" dirty="0">
                <a:latin typeface="+mn-lt"/>
                <a:cs typeface="Calibri"/>
              </a:rPr>
              <a:t> </a:t>
            </a:r>
            <a:r>
              <a:rPr lang="en-US" spc="10" dirty="0">
                <a:latin typeface="+mn-lt"/>
                <a:cs typeface="Calibri"/>
              </a:rPr>
              <a:t>to</a:t>
            </a:r>
            <a:r>
              <a:rPr lang="en-US" spc="110" dirty="0">
                <a:latin typeface="+mn-lt"/>
                <a:cs typeface="Calibri"/>
              </a:rPr>
              <a:t> </a:t>
            </a:r>
            <a:r>
              <a:rPr lang="en-US" spc="5" dirty="0">
                <a:latin typeface="+mn-lt"/>
                <a:cs typeface="Calibri"/>
              </a:rPr>
              <a:t>the</a:t>
            </a:r>
            <a:r>
              <a:rPr lang="en-US" spc="105" dirty="0">
                <a:latin typeface="+mn-lt"/>
                <a:cs typeface="Calibri"/>
              </a:rPr>
              <a:t> </a:t>
            </a:r>
            <a:r>
              <a:rPr lang="en-US" spc="5" dirty="0">
                <a:latin typeface="+mn-lt"/>
                <a:cs typeface="Calibri"/>
              </a:rPr>
              <a:t>network</a:t>
            </a:r>
            <a:endParaRPr lang="en-US" dirty="0">
              <a:latin typeface="+mn-lt"/>
              <a:cs typeface="Calibri"/>
            </a:endParaRPr>
          </a:p>
          <a:p>
            <a:pPr marL="298450" marR="5080" indent="-285750" algn="just">
              <a:lnSpc>
                <a:spcPct val="102600"/>
              </a:lnSpc>
              <a:spcBef>
                <a:spcPts val="300"/>
              </a:spcBef>
              <a:buFont typeface="Wingdings" panose="05000000000000000000" pitchFamily="2" charset="2"/>
              <a:buChar char="Ø"/>
            </a:pPr>
            <a:r>
              <a:rPr lang="en-US" spc="30" dirty="0">
                <a:latin typeface="+mn-lt"/>
                <a:cs typeface="Calibri"/>
              </a:rPr>
              <a:t>Further,</a:t>
            </a:r>
            <a:r>
              <a:rPr lang="en-US" spc="35" dirty="0">
                <a:latin typeface="+mn-lt"/>
                <a:cs typeface="Calibri"/>
              </a:rPr>
              <a:t> </a:t>
            </a:r>
            <a:r>
              <a:rPr lang="en-US" spc="-10" dirty="0">
                <a:latin typeface="+mn-lt"/>
                <a:cs typeface="Calibri"/>
              </a:rPr>
              <a:t>each</a:t>
            </a:r>
            <a:r>
              <a:rPr lang="en-US" spc="-5" dirty="0">
                <a:latin typeface="+mn-lt"/>
                <a:cs typeface="Calibri"/>
              </a:rPr>
              <a:t> </a:t>
            </a:r>
            <a:r>
              <a:rPr lang="en-US" spc="35" dirty="0">
                <a:latin typeface="+mn-lt"/>
                <a:cs typeface="Calibri"/>
              </a:rPr>
              <a:t>input</a:t>
            </a:r>
            <a:r>
              <a:rPr lang="en-US" spc="40" dirty="0">
                <a:latin typeface="+mn-lt"/>
                <a:cs typeface="Calibri"/>
              </a:rPr>
              <a:t> </a:t>
            </a:r>
            <a:r>
              <a:rPr lang="en-US" spc="10" dirty="0">
                <a:latin typeface="+mn-lt"/>
                <a:cs typeface="Calibri"/>
              </a:rPr>
              <a:t>to</a:t>
            </a:r>
            <a:r>
              <a:rPr lang="en-US" spc="15" dirty="0">
                <a:latin typeface="+mn-lt"/>
                <a:cs typeface="Calibri"/>
              </a:rPr>
              <a:t> </a:t>
            </a:r>
            <a:r>
              <a:rPr lang="en-US" dirty="0">
                <a:latin typeface="+mn-lt"/>
                <a:cs typeface="Calibri"/>
              </a:rPr>
              <a:t>the</a:t>
            </a:r>
            <a:r>
              <a:rPr lang="en-US" spc="5" dirty="0">
                <a:latin typeface="+mn-lt"/>
                <a:cs typeface="Calibri"/>
              </a:rPr>
              <a:t> network </a:t>
            </a:r>
            <a:r>
              <a:rPr lang="en-US" spc="-235" dirty="0">
                <a:latin typeface="+mn-lt"/>
                <a:cs typeface="Calibri"/>
              </a:rPr>
              <a:t> </a:t>
            </a:r>
            <a:r>
              <a:rPr lang="en-US" spc="-10" dirty="0">
                <a:latin typeface="+mn-lt"/>
                <a:cs typeface="Calibri"/>
              </a:rPr>
              <a:t>was</a:t>
            </a:r>
            <a:r>
              <a:rPr lang="en-US" spc="-5" dirty="0">
                <a:latin typeface="+mn-lt"/>
                <a:cs typeface="Calibri"/>
              </a:rPr>
              <a:t> </a:t>
            </a:r>
            <a:r>
              <a:rPr lang="en-US" spc="5" dirty="0">
                <a:latin typeface="+mn-lt"/>
                <a:cs typeface="Calibri"/>
              </a:rPr>
              <a:t>independent</a:t>
            </a:r>
            <a:r>
              <a:rPr lang="en-US" spc="10" dirty="0">
                <a:latin typeface="+mn-lt"/>
                <a:cs typeface="Calibri"/>
              </a:rPr>
              <a:t> </a:t>
            </a:r>
            <a:r>
              <a:rPr lang="en-US" spc="-20" dirty="0">
                <a:latin typeface="+mn-lt"/>
                <a:cs typeface="Calibri"/>
              </a:rPr>
              <a:t>of</a:t>
            </a:r>
            <a:r>
              <a:rPr lang="en-US" spc="-15" dirty="0">
                <a:latin typeface="+mn-lt"/>
                <a:cs typeface="Calibri"/>
              </a:rPr>
              <a:t> </a:t>
            </a:r>
            <a:r>
              <a:rPr lang="en-US" spc="5" dirty="0">
                <a:latin typeface="+mn-lt"/>
                <a:cs typeface="Calibri"/>
              </a:rPr>
              <a:t>the</a:t>
            </a:r>
            <a:r>
              <a:rPr lang="en-US" spc="10" dirty="0">
                <a:latin typeface="+mn-lt"/>
                <a:cs typeface="Calibri"/>
              </a:rPr>
              <a:t> </a:t>
            </a:r>
            <a:r>
              <a:rPr lang="en-US" spc="15" dirty="0">
                <a:latin typeface="+mn-lt"/>
                <a:cs typeface="Calibri"/>
              </a:rPr>
              <a:t>previous</a:t>
            </a:r>
            <a:r>
              <a:rPr lang="en-US" spc="20" dirty="0">
                <a:latin typeface="+mn-lt"/>
                <a:cs typeface="Calibri"/>
              </a:rPr>
              <a:t> </a:t>
            </a:r>
            <a:r>
              <a:rPr lang="en-US" dirty="0">
                <a:latin typeface="+mn-lt"/>
                <a:cs typeface="Calibri"/>
              </a:rPr>
              <a:t>or </a:t>
            </a:r>
            <a:r>
              <a:rPr lang="en-US" spc="5" dirty="0">
                <a:latin typeface="+mn-lt"/>
                <a:cs typeface="Calibri"/>
              </a:rPr>
              <a:t> </a:t>
            </a:r>
            <a:r>
              <a:rPr lang="en-US" spc="10" dirty="0">
                <a:latin typeface="+mn-lt"/>
                <a:cs typeface="Calibri"/>
              </a:rPr>
              <a:t>future</a:t>
            </a:r>
            <a:r>
              <a:rPr lang="en-US" spc="110" dirty="0">
                <a:latin typeface="+mn-lt"/>
                <a:cs typeface="Calibri"/>
              </a:rPr>
              <a:t> </a:t>
            </a:r>
            <a:r>
              <a:rPr lang="en-US" spc="30" dirty="0" smtClean="0">
                <a:latin typeface="+mn-lt"/>
                <a:cs typeface="Calibri"/>
              </a:rPr>
              <a:t>inputs</a:t>
            </a:r>
          </a:p>
          <a:p>
            <a:pPr marL="298450" marR="5080" indent="-285750" algn="just">
              <a:lnSpc>
                <a:spcPct val="102600"/>
              </a:lnSpc>
              <a:spcBef>
                <a:spcPts val="300"/>
              </a:spcBef>
              <a:buFont typeface="Wingdings" panose="05000000000000000000" pitchFamily="2" charset="2"/>
              <a:buChar char="Ø"/>
            </a:pPr>
            <a:r>
              <a:rPr lang="en-US" spc="40" dirty="0">
                <a:latin typeface="Calibri"/>
                <a:cs typeface="Calibri"/>
              </a:rPr>
              <a:t>For</a:t>
            </a:r>
            <a:r>
              <a:rPr lang="en-US" spc="45" dirty="0">
                <a:latin typeface="Calibri"/>
                <a:cs typeface="Calibri"/>
              </a:rPr>
              <a:t> </a:t>
            </a:r>
            <a:r>
              <a:rPr lang="en-US" spc="15" dirty="0">
                <a:latin typeface="Calibri"/>
                <a:cs typeface="Calibri"/>
              </a:rPr>
              <a:t>example,</a:t>
            </a:r>
            <a:r>
              <a:rPr lang="en-US" spc="20" dirty="0">
                <a:latin typeface="Calibri"/>
                <a:cs typeface="Calibri"/>
              </a:rPr>
              <a:t> </a:t>
            </a:r>
            <a:r>
              <a:rPr lang="en-US" spc="5" dirty="0">
                <a:latin typeface="Calibri"/>
                <a:cs typeface="Calibri"/>
              </a:rPr>
              <a:t>the</a:t>
            </a:r>
            <a:r>
              <a:rPr lang="en-US" spc="10" dirty="0">
                <a:latin typeface="Calibri"/>
                <a:cs typeface="Calibri"/>
              </a:rPr>
              <a:t> </a:t>
            </a:r>
            <a:r>
              <a:rPr lang="en-US" spc="20" dirty="0" err="1">
                <a:latin typeface="Calibri"/>
                <a:cs typeface="Calibri"/>
              </a:rPr>
              <a:t>computatations</a:t>
            </a:r>
            <a:r>
              <a:rPr lang="en-US" spc="20" dirty="0">
                <a:latin typeface="Calibri"/>
                <a:cs typeface="Calibri"/>
              </a:rPr>
              <a:t>, </a:t>
            </a:r>
            <a:r>
              <a:rPr lang="en-US" spc="25" dirty="0">
                <a:latin typeface="Calibri"/>
                <a:cs typeface="Calibri"/>
              </a:rPr>
              <a:t> </a:t>
            </a:r>
            <a:r>
              <a:rPr lang="en-US" spc="20" dirty="0">
                <a:latin typeface="Calibri"/>
                <a:cs typeface="Calibri"/>
              </a:rPr>
              <a:t>outputs and </a:t>
            </a:r>
            <a:r>
              <a:rPr lang="en-US" spc="5" dirty="0">
                <a:latin typeface="Calibri"/>
                <a:cs typeface="Calibri"/>
              </a:rPr>
              <a:t>decisions </a:t>
            </a:r>
            <a:r>
              <a:rPr lang="en-US" dirty="0">
                <a:latin typeface="Calibri"/>
                <a:cs typeface="Calibri"/>
              </a:rPr>
              <a:t>for </a:t>
            </a:r>
            <a:r>
              <a:rPr lang="en-US" spc="-15" dirty="0">
                <a:latin typeface="Calibri"/>
                <a:cs typeface="Calibri"/>
              </a:rPr>
              <a:t>two </a:t>
            </a:r>
            <a:r>
              <a:rPr lang="en-US" dirty="0">
                <a:latin typeface="Calibri"/>
                <a:cs typeface="Calibri"/>
              </a:rPr>
              <a:t>success- </a:t>
            </a:r>
            <a:r>
              <a:rPr lang="en-US" spc="-235" dirty="0">
                <a:latin typeface="Calibri"/>
                <a:cs typeface="Calibri"/>
              </a:rPr>
              <a:t> </a:t>
            </a:r>
            <a:r>
              <a:rPr lang="en-US" spc="10" dirty="0" err="1">
                <a:latin typeface="Calibri"/>
                <a:cs typeface="Calibri"/>
              </a:rPr>
              <a:t>ive</a:t>
            </a:r>
            <a:r>
              <a:rPr lang="en-US" spc="10" dirty="0">
                <a:latin typeface="Calibri"/>
                <a:cs typeface="Calibri"/>
              </a:rPr>
              <a:t> images </a:t>
            </a:r>
            <a:r>
              <a:rPr lang="en-US" spc="-5" dirty="0">
                <a:latin typeface="Calibri"/>
                <a:cs typeface="Calibri"/>
              </a:rPr>
              <a:t>are </a:t>
            </a:r>
            <a:r>
              <a:rPr lang="en-US" spc="10" dirty="0">
                <a:latin typeface="Calibri"/>
                <a:cs typeface="Calibri"/>
              </a:rPr>
              <a:t>completely </a:t>
            </a:r>
            <a:r>
              <a:rPr lang="en-US" spc="10" dirty="0" err="1">
                <a:latin typeface="Calibri"/>
                <a:cs typeface="Calibri"/>
              </a:rPr>
              <a:t>independ</a:t>
            </a:r>
            <a:r>
              <a:rPr lang="en-US" spc="10" dirty="0">
                <a:latin typeface="Calibri"/>
                <a:cs typeface="Calibri"/>
              </a:rPr>
              <a:t>- </a:t>
            </a:r>
            <a:r>
              <a:rPr lang="en-US" spc="15" dirty="0">
                <a:latin typeface="Calibri"/>
                <a:cs typeface="Calibri"/>
              </a:rPr>
              <a:t> </a:t>
            </a:r>
            <a:r>
              <a:rPr lang="en-US" spc="-10" dirty="0" err="1">
                <a:latin typeface="Calibri"/>
                <a:cs typeface="Calibri"/>
              </a:rPr>
              <a:t>ent</a:t>
            </a:r>
            <a:r>
              <a:rPr lang="en-US" spc="110" dirty="0">
                <a:latin typeface="Calibri"/>
                <a:cs typeface="Calibri"/>
              </a:rPr>
              <a:t> </a:t>
            </a:r>
            <a:r>
              <a:rPr lang="en-US" spc="-20" dirty="0">
                <a:latin typeface="Calibri"/>
                <a:cs typeface="Calibri"/>
              </a:rPr>
              <a:t>of</a:t>
            </a:r>
            <a:r>
              <a:rPr lang="en-US" spc="110" dirty="0">
                <a:latin typeface="Calibri"/>
                <a:cs typeface="Calibri"/>
              </a:rPr>
              <a:t> </a:t>
            </a:r>
            <a:r>
              <a:rPr lang="en-US" spc="-10" dirty="0">
                <a:latin typeface="Calibri"/>
                <a:cs typeface="Calibri"/>
              </a:rPr>
              <a:t>each</a:t>
            </a:r>
            <a:r>
              <a:rPr lang="en-US" spc="110" dirty="0">
                <a:latin typeface="Calibri"/>
                <a:cs typeface="Calibri"/>
              </a:rPr>
              <a:t> </a:t>
            </a:r>
            <a:r>
              <a:rPr lang="en-US" spc="5" dirty="0">
                <a:latin typeface="Calibri"/>
                <a:cs typeface="Calibri"/>
              </a:rPr>
              <a:t>other</a:t>
            </a:r>
            <a:endParaRPr lang="en-US" dirty="0">
              <a:latin typeface="Calibri"/>
              <a:cs typeface="Calibri"/>
            </a:endParaRPr>
          </a:p>
          <a:p>
            <a:pPr marL="12700" marR="5080" algn="just">
              <a:lnSpc>
                <a:spcPct val="102600"/>
              </a:lnSpc>
              <a:spcBef>
                <a:spcPts val="300"/>
              </a:spcBef>
            </a:pPr>
            <a:endParaRPr lang="en-US" dirty="0">
              <a:latin typeface="+mn-lt"/>
              <a:cs typeface="Calibri"/>
            </a:endParaRPr>
          </a:p>
          <a:p>
            <a:endParaRPr lang="en-IN" dirty="0"/>
          </a:p>
        </p:txBody>
      </p:sp>
    </p:spTree>
    <p:extLst>
      <p:ext uri="{BB962C8B-B14F-4D97-AF65-F5344CB8AC3E}">
        <p14:creationId xmlns:p14="http://schemas.microsoft.com/office/powerpoint/2010/main" val="2832819603"/>
      </p:ext>
    </p:extLst>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Step-by-step LSTM Walk Through</a:t>
            </a:r>
            <a:endParaRPr/>
          </a:p>
        </p:txBody>
      </p:sp>
      <p:sp>
        <p:nvSpPr>
          <p:cNvPr id="356" name="Google Shape;356;p35"/>
          <p:cNvSpPr txBox="1">
            <a:spLocks noGrp="1"/>
          </p:cNvSpPr>
          <p:nvPr>
            <p:ph type="body" idx="1"/>
          </p:nvPr>
        </p:nvSpPr>
        <p:spPr>
          <a:xfrm>
            <a:off x="1097280" y="1614042"/>
            <a:ext cx="10058400" cy="4255052"/>
          </a:xfrm>
          <a:prstGeom prst="rect">
            <a:avLst/>
          </a:prstGeom>
          <a:blipFill rotWithShape="1">
            <a:blip r:embed="rId3">
              <a:alphaModFix/>
            </a:blip>
            <a:stretch>
              <a:fillRect l="-964" t="-2923"/>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357" name="Google Shape;357;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58" name="Google Shape;358;p35" descr="Image result for lstm cell"/>
          <p:cNvPicPr preferRelativeResize="0"/>
          <p:nvPr/>
        </p:nvPicPr>
        <p:blipFill rotWithShape="1">
          <a:blip r:embed="rId4">
            <a:alphaModFix/>
          </a:blip>
          <a:srcRect l="5761" r="48917" b="10906"/>
          <a:stretch/>
        </p:blipFill>
        <p:spPr>
          <a:xfrm>
            <a:off x="9034654" y="99322"/>
            <a:ext cx="2987420" cy="1857167"/>
          </a:xfrm>
          <a:prstGeom prst="rect">
            <a:avLst/>
          </a:prstGeom>
          <a:noFill/>
          <a:ln>
            <a:noFill/>
          </a:ln>
        </p:spPr>
      </p:pic>
      <p:pic>
        <p:nvPicPr>
          <p:cNvPr id="359" name="Google Shape;359;p35" descr="http://colah.github.io/posts/2015-08-Understanding-LSTMs/img/LSTM2-notation.png"/>
          <p:cNvPicPr preferRelativeResize="0"/>
          <p:nvPr/>
        </p:nvPicPr>
        <p:blipFill rotWithShape="1">
          <a:blip r:embed="rId5">
            <a:alphaModFix/>
          </a:blip>
          <a:srcRect/>
          <a:stretch/>
        </p:blipFill>
        <p:spPr>
          <a:xfrm>
            <a:off x="4053653" y="5216089"/>
            <a:ext cx="2956747" cy="550889"/>
          </a:xfrm>
          <a:prstGeom prst="rect">
            <a:avLst/>
          </a:prstGeom>
          <a:noFill/>
          <a:ln>
            <a:noFill/>
          </a:ln>
        </p:spPr>
      </p:pic>
      <p:pic>
        <p:nvPicPr>
          <p:cNvPr id="360" name="Google Shape;360;p35"/>
          <p:cNvPicPr preferRelativeResize="0"/>
          <p:nvPr/>
        </p:nvPicPr>
        <p:blipFill rotWithShape="1">
          <a:blip r:embed="rId6">
            <a:alphaModFix/>
          </a:blip>
          <a:srcRect/>
          <a:stretch/>
        </p:blipFill>
        <p:spPr>
          <a:xfrm>
            <a:off x="838200" y="4001294"/>
            <a:ext cx="6172200" cy="1906588"/>
          </a:xfrm>
          <a:prstGeom prst="rect">
            <a:avLst/>
          </a:prstGeom>
          <a:noFill/>
          <a:ln>
            <a:noFill/>
          </a:ln>
        </p:spPr>
      </p:pic>
      <p:sp>
        <p:nvSpPr>
          <p:cNvPr id="361" name="Google Shape;361;p35"/>
          <p:cNvSpPr txBox="1"/>
          <p:nvPr/>
        </p:nvSpPr>
        <p:spPr>
          <a:xfrm>
            <a:off x="3039285" y="3732213"/>
            <a:ext cx="15696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New cell state</a:t>
            </a:r>
            <a:endParaRPr/>
          </a:p>
        </p:txBody>
      </p:sp>
      <p:cxnSp>
        <p:nvCxnSpPr>
          <p:cNvPr id="362" name="Google Shape;362;p35"/>
          <p:cNvCxnSpPr>
            <a:stCxn id="361" idx="2"/>
          </p:cNvCxnSpPr>
          <p:nvPr/>
        </p:nvCxnSpPr>
        <p:spPr>
          <a:xfrm flipH="1">
            <a:off x="3666916" y="4101545"/>
            <a:ext cx="157200" cy="269100"/>
          </a:xfrm>
          <a:prstGeom prst="straightConnector1">
            <a:avLst/>
          </a:prstGeom>
          <a:noFill/>
          <a:ln w="38100" cap="flat" cmpd="sng">
            <a:solidFill>
              <a:schemeClr val="dk1"/>
            </a:solidFill>
            <a:prstDash val="solid"/>
            <a:round/>
            <a:headEnd type="none" w="sm" len="sm"/>
            <a:tailEnd type="triangle" w="med" len="med"/>
          </a:ln>
        </p:spPr>
      </p:cxnSp>
      <p:sp>
        <p:nvSpPr>
          <p:cNvPr id="363" name="Google Shape;363;p35"/>
          <p:cNvSpPr txBox="1"/>
          <p:nvPr/>
        </p:nvSpPr>
        <p:spPr>
          <a:xfrm>
            <a:off x="7246768" y="3957283"/>
            <a:ext cx="4734583" cy="1950599"/>
          </a:xfrm>
          <a:prstGeom prst="rect">
            <a:avLst/>
          </a:prstGeom>
          <a:blipFill rotWithShape="1">
            <a:blip r:embed="rId7">
              <a:alphaModFix/>
            </a:blip>
            <a:stretch>
              <a:fillRect l="-2061" t="-2499" b="-62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364" name="Google Shape;364;p35"/>
          <p:cNvPicPr preferRelativeResize="0"/>
          <p:nvPr/>
        </p:nvPicPr>
        <p:blipFill rotWithShape="1">
          <a:blip r:embed="rId8">
            <a:alphaModFix/>
          </a:blip>
          <a:srcRect/>
          <a:stretch/>
        </p:blipFill>
        <p:spPr>
          <a:xfrm>
            <a:off x="4053652" y="4597733"/>
            <a:ext cx="2565565" cy="550888"/>
          </a:xfrm>
          <a:prstGeom prst="rect">
            <a:avLst/>
          </a:prstGeom>
          <a:noFill/>
          <a:ln>
            <a:noFill/>
          </a:ln>
        </p:spPr>
      </p:pic>
      <p:pic>
        <p:nvPicPr>
          <p:cNvPr id="365" name="Google Shape;365;p35"/>
          <p:cNvPicPr preferRelativeResize="0"/>
          <p:nvPr/>
        </p:nvPicPr>
        <p:blipFill rotWithShape="1">
          <a:blip r:embed="rId9">
            <a:alphaModFix/>
          </a:blip>
          <a:srcRect/>
          <a:stretch/>
        </p:blipFill>
        <p:spPr>
          <a:xfrm>
            <a:off x="5880882" y="1824049"/>
            <a:ext cx="2095500" cy="4630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Step-by-step LSTM Walk Through</a:t>
            </a:r>
            <a:endParaRPr/>
          </a:p>
        </p:txBody>
      </p:sp>
      <p:sp>
        <p:nvSpPr>
          <p:cNvPr id="371" name="Google Shape;371;p36"/>
          <p:cNvSpPr txBox="1">
            <a:spLocks noGrp="1"/>
          </p:cNvSpPr>
          <p:nvPr>
            <p:ph type="body" idx="1"/>
          </p:nvPr>
        </p:nvSpPr>
        <p:spPr>
          <a:xfrm>
            <a:off x="838200" y="1825625"/>
            <a:ext cx="10515600" cy="2803731"/>
          </a:xfrm>
          <a:prstGeom prst="rect">
            <a:avLst/>
          </a:prstGeom>
          <a:blipFill rotWithShape="1">
            <a:blip r:embed="rId3">
              <a:alphaModFix/>
            </a:blip>
            <a:stretch>
              <a:fillRect l="-637" t="-2173"/>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372" name="Google Shape;372;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73" name="Google Shape;373;p36" descr="Image result for lstm cell"/>
          <p:cNvPicPr preferRelativeResize="0"/>
          <p:nvPr/>
        </p:nvPicPr>
        <p:blipFill rotWithShape="1">
          <a:blip r:embed="rId4">
            <a:alphaModFix/>
          </a:blip>
          <a:srcRect l="5761" r="48917" b="10906"/>
          <a:stretch/>
        </p:blipFill>
        <p:spPr>
          <a:xfrm>
            <a:off x="9034654" y="99322"/>
            <a:ext cx="2987420" cy="1857167"/>
          </a:xfrm>
          <a:prstGeom prst="rect">
            <a:avLst/>
          </a:prstGeom>
          <a:noFill/>
          <a:ln>
            <a:noFill/>
          </a:ln>
        </p:spPr>
      </p:pic>
      <p:pic>
        <p:nvPicPr>
          <p:cNvPr id="374" name="Google Shape;374;p36" descr="http://colah.github.io/posts/2015-08-Understanding-LSTMs/img/LSTM2-notation.png"/>
          <p:cNvPicPr preferRelativeResize="0"/>
          <p:nvPr/>
        </p:nvPicPr>
        <p:blipFill rotWithShape="1">
          <a:blip r:embed="rId5">
            <a:alphaModFix/>
          </a:blip>
          <a:srcRect/>
          <a:stretch/>
        </p:blipFill>
        <p:spPr>
          <a:xfrm>
            <a:off x="4291235" y="5762952"/>
            <a:ext cx="2956747" cy="550889"/>
          </a:xfrm>
          <a:prstGeom prst="rect">
            <a:avLst/>
          </a:prstGeom>
          <a:noFill/>
          <a:ln>
            <a:noFill/>
          </a:ln>
        </p:spPr>
      </p:pic>
      <p:sp>
        <p:nvSpPr>
          <p:cNvPr id="375" name="Google Shape;375;p36"/>
          <p:cNvSpPr txBox="1"/>
          <p:nvPr/>
        </p:nvSpPr>
        <p:spPr>
          <a:xfrm>
            <a:off x="7561929" y="3495464"/>
            <a:ext cx="4084637" cy="2677656"/>
          </a:xfrm>
          <a:prstGeom prst="rect">
            <a:avLst/>
          </a:prstGeom>
          <a:blipFill rotWithShape="1">
            <a:blip r:embed="rId6">
              <a:alphaModFix/>
            </a:blip>
            <a:stretch>
              <a:fillRect l="-2234" t="-1816" r="-2980" b="-40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376" name="Google Shape;376;p36"/>
          <p:cNvGrpSpPr/>
          <p:nvPr/>
        </p:nvGrpSpPr>
        <p:grpSpPr>
          <a:xfrm>
            <a:off x="545434" y="4339924"/>
            <a:ext cx="6805512" cy="1985963"/>
            <a:chOff x="980625" y="4735512"/>
            <a:chExt cx="6805512" cy="1985963"/>
          </a:xfrm>
        </p:grpSpPr>
        <p:pic>
          <p:nvPicPr>
            <p:cNvPr id="377" name="Google Shape;377;p36"/>
            <p:cNvPicPr preferRelativeResize="0"/>
            <p:nvPr/>
          </p:nvPicPr>
          <p:blipFill rotWithShape="1">
            <a:blip r:embed="rId7">
              <a:alphaModFix/>
            </a:blip>
            <a:srcRect/>
            <a:stretch/>
          </p:blipFill>
          <p:spPr>
            <a:xfrm>
              <a:off x="1273391" y="4735512"/>
              <a:ext cx="6430963" cy="1985963"/>
            </a:xfrm>
            <a:prstGeom prst="rect">
              <a:avLst/>
            </a:prstGeom>
            <a:noFill/>
            <a:ln>
              <a:noFill/>
            </a:ln>
          </p:spPr>
        </p:pic>
        <p:sp>
          <p:nvSpPr>
            <p:cNvPr id="378" name="Google Shape;378;p36"/>
            <p:cNvSpPr txBox="1"/>
            <p:nvPr/>
          </p:nvSpPr>
          <p:spPr>
            <a:xfrm>
              <a:off x="980625" y="5230368"/>
              <a:ext cx="13122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gate</a:t>
              </a:r>
              <a:endParaRPr/>
            </a:p>
          </p:txBody>
        </p:sp>
        <p:cxnSp>
          <p:nvCxnSpPr>
            <p:cNvPr id="379" name="Google Shape;379;p36"/>
            <p:cNvCxnSpPr>
              <a:stCxn id="378" idx="3"/>
            </p:cNvCxnSpPr>
            <p:nvPr/>
          </p:nvCxnSpPr>
          <p:spPr>
            <a:xfrm>
              <a:off x="2292907" y="5415034"/>
              <a:ext cx="708600" cy="290700"/>
            </a:xfrm>
            <a:prstGeom prst="straightConnector1">
              <a:avLst/>
            </a:prstGeom>
            <a:noFill/>
            <a:ln w="38100" cap="flat" cmpd="sng">
              <a:solidFill>
                <a:schemeClr val="dk1"/>
              </a:solidFill>
              <a:prstDash val="solid"/>
              <a:round/>
              <a:headEnd type="none" w="sm" len="sm"/>
              <a:tailEnd type="triangle" w="med" len="med"/>
            </a:ln>
          </p:spPr>
        </p:cxnSp>
        <p:pic>
          <p:nvPicPr>
            <p:cNvPr id="380" name="Google Shape;380;p36"/>
            <p:cNvPicPr preferRelativeResize="0"/>
            <p:nvPr/>
          </p:nvPicPr>
          <p:blipFill rotWithShape="1">
            <a:blip r:embed="rId8">
              <a:alphaModFix/>
            </a:blip>
            <a:srcRect/>
            <a:stretch/>
          </p:blipFill>
          <p:spPr>
            <a:xfrm>
              <a:off x="4405861" y="5130665"/>
              <a:ext cx="3380276" cy="1015830"/>
            </a:xfrm>
            <a:prstGeom prst="rect">
              <a:avLst/>
            </a:prstGeom>
            <a:noFill/>
            <a:ln>
              <a:noFill/>
            </a:ln>
          </p:spPr>
        </p:pic>
      </p:grpSp>
      <p:pic>
        <p:nvPicPr>
          <p:cNvPr id="381" name="Google Shape;381;p36"/>
          <p:cNvPicPr preferRelativeResize="0"/>
          <p:nvPr/>
        </p:nvPicPr>
        <p:blipFill rotWithShape="1">
          <a:blip r:embed="rId9">
            <a:alphaModFix/>
          </a:blip>
          <a:srcRect/>
          <a:stretch/>
        </p:blipFill>
        <p:spPr>
          <a:xfrm>
            <a:off x="4786726" y="2204926"/>
            <a:ext cx="1965766" cy="4156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7"/>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Gated Recurrent Unit (GRU)</a:t>
            </a:r>
            <a:endParaRPr/>
          </a:p>
        </p:txBody>
      </p:sp>
      <p:sp>
        <p:nvSpPr>
          <p:cNvPr id="387" name="Google Shape;387;p37"/>
          <p:cNvSpPr txBox="1">
            <a:spLocks noGrp="1"/>
          </p:cNvSpPr>
          <p:nvPr>
            <p:ph type="body" idx="1"/>
          </p:nvPr>
        </p:nvSpPr>
        <p:spPr>
          <a:xfrm>
            <a:off x="771144" y="1615509"/>
            <a:ext cx="10582656" cy="2424549"/>
          </a:xfrm>
          <a:prstGeom prst="rect">
            <a:avLst/>
          </a:prstGeom>
          <a:blipFill rotWithShape="1">
            <a:blip r:embed="rId3">
              <a:alphaModFix/>
            </a:blip>
            <a:stretch>
              <a:fillRect l="-633" t="-3517" r="-633"/>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388" name="Google Shape;388;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89" name="Google Shape;389;p37" descr="A gated recurrent unit neural network."/>
          <p:cNvPicPr preferRelativeResize="0"/>
          <p:nvPr/>
        </p:nvPicPr>
        <p:blipFill rotWithShape="1">
          <a:blip r:embed="rId4">
            <a:alphaModFix/>
          </a:blip>
          <a:srcRect/>
          <a:stretch/>
        </p:blipFill>
        <p:spPr>
          <a:xfrm>
            <a:off x="398833" y="4040058"/>
            <a:ext cx="5697168" cy="2388433"/>
          </a:xfrm>
          <a:prstGeom prst="rect">
            <a:avLst/>
          </a:prstGeom>
          <a:noFill/>
          <a:ln>
            <a:noFill/>
          </a:ln>
        </p:spPr>
      </p:pic>
      <p:sp>
        <p:nvSpPr>
          <p:cNvPr id="390" name="Google Shape;390;p37"/>
          <p:cNvSpPr txBox="1"/>
          <p:nvPr/>
        </p:nvSpPr>
        <p:spPr>
          <a:xfrm>
            <a:off x="5902036" y="4250174"/>
            <a:ext cx="59088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Update gate: </a:t>
            </a:r>
            <a:r>
              <a:rPr lang="en-US" sz="1800">
                <a:solidFill>
                  <a:schemeClr val="dk1"/>
                </a:solidFill>
                <a:latin typeface="Calibri"/>
                <a:ea typeface="Calibri"/>
                <a:cs typeface="Calibri"/>
                <a:sym typeface="Calibri"/>
              </a:rPr>
              <a:t>controls the composition of the new state</a:t>
            </a:r>
            <a:endParaRPr/>
          </a:p>
        </p:txBody>
      </p:sp>
      <p:sp>
        <p:nvSpPr>
          <p:cNvPr id="391" name="Google Shape;391;p37"/>
          <p:cNvSpPr txBox="1"/>
          <p:nvPr/>
        </p:nvSpPr>
        <p:spPr>
          <a:xfrm>
            <a:off x="5902036" y="4732031"/>
            <a:ext cx="5975833" cy="678904"/>
          </a:xfrm>
          <a:prstGeom prst="rect">
            <a:avLst/>
          </a:prstGeom>
          <a:blipFill rotWithShape="1">
            <a:blip r:embed="rId5">
              <a:alphaModFix/>
            </a:blip>
            <a:stretch>
              <a:fillRect l="-815" t="-4463" b="-1071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2" name="Google Shape;392;p37"/>
          <p:cNvSpPr txBox="1"/>
          <p:nvPr/>
        </p:nvSpPr>
        <p:spPr>
          <a:xfrm>
            <a:off x="5902036" y="5365715"/>
            <a:ext cx="45749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Alternative state:</a:t>
            </a:r>
            <a:r>
              <a:rPr lang="en-US" sz="1800">
                <a:solidFill>
                  <a:schemeClr val="dk1"/>
                </a:solidFill>
                <a:latin typeface="Calibri"/>
                <a:ea typeface="Calibri"/>
                <a:cs typeface="Calibri"/>
                <a:sym typeface="Calibri"/>
              </a:rPr>
              <a:t> contains new information</a:t>
            </a:r>
            <a:endParaRPr/>
          </a:p>
        </p:txBody>
      </p:sp>
      <p:sp>
        <p:nvSpPr>
          <p:cNvPr id="393" name="Google Shape;393;p37"/>
          <p:cNvSpPr txBox="1"/>
          <p:nvPr/>
        </p:nvSpPr>
        <p:spPr>
          <a:xfrm>
            <a:off x="5902036" y="5785510"/>
            <a:ext cx="508390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state: </a:t>
            </a:r>
            <a:r>
              <a:rPr lang="en-US" sz="1800">
                <a:solidFill>
                  <a:schemeClr val="dk1"/>
                </a:solidFill>
                <a:latin typeface="Calibri"/>
                <a:ea typeface="Calibri"/>
                <a:cs typeface="Calibri"/>
                <a:sym typeface="Calibri"/>
              </a:rPr>
              <a:t>replace selected old information with new information in the new state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8"/>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200"/>
              <a:buFont typeface="Calibri"/>
              <a:buNone/>
            </a:pPr>
            <a:r>
              <a:rPr lang="en-US" sz="3200"/>
              <a:t>The gated recurrent units (GRUs) module</a:t>
            </a:r>
            <a:endParaRPr/>
          </a:p>
        </p:txBody>
      </p:sp>
      <p:sp>
        <p:nvSpPr>
          <p:cNvPr id="399" name="Google Shape;399;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33</a:t>
            </a:fld>
            <a:endParaRPr sz="1000">
              <a:solidFill>
                <a:schemeClr val="dk1"/>
              </a:solidFill>
              <a:latin typeface="Arial"/>
              <a:ea typeface="Arial"/>
              <a:cs typeface="Arial"/>
              <a:sym typeface="Arial"/>
            </a:endParaRPr>
          </a:p>
        </p:txBody>
      </p:sp>
      <p:pic>
        <p:nvPicPr>
          <p:cNvPr id="400" name="Google Shape;400;p38"/>
          <p:cNvPicPr preferRelativeResize="0"/>
          <p:nvPr/>
        </p:nvPicPr>
        <p:blipFill rotWithShape="1">
          <a:blip r:embed="rId3">
            <a:alphaModFix/>
          </a:blip>
          <a:srcRect/>
          <a:stretch/>
        </p:blipFill>
        <p:spPr>
          <a:xfrm>
            <a:off x="1752600" y="1752600"/>
            <a:ext cx="8878888" cy="2743200"/>
          </a:xfrm>
          <a:prstGeom prst="rect">
            <a:avLst/>
          </a:prstGeom>
          <a:noFill/>
          <a:ln>
            <a:noFill/>
          </a:ln>
        </p:spPr>
      </p:pic>
      <p:sp>
        <p:nvSpPr>
          <p:cNvPr id="401" name="Google Shape;401;p38"/>
          <p:cNvSpPr/>
          <p:nvPr/>
        </p:nvSpPr>
        <p:spPr>
          <a:xfrm>
            <a:off x="1752600" y="4953001"/>
            <a:ext cx="9144000" cy="1323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Similar with LSTM but with only two gates and less parameters. </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The “update gate” determines how much of previous memory to be kept.</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The “reset gate” determines how to combine the new input with the previous memory.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9"/>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Comparison of the gating mechanism</a:t>
            </a:r>
            <a:endParaRPr/>
          </a:p>
        </p:txBody>
      </p:sp>
      <p:sp>
        <p:nvSpPr>
          <p:cNvPr id="407" name="Google Shape;407;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000">
              <a:solidFill>
                <a:schemeClr val="dk1"/>
              </a:solidFill>
              <a:latin typeface="Arial"/>
              <a:ea typeface="Arial"/>
              <a:cs typeface="Arial"/>
              <a:sym typeface="Arial"/>
            </a:endParaRPr>
          </a:p>
        </p:txBody>
      </p:sp>
      <p:pic>
        <p:nvPicPr>
          <p:cNvPr id="408" name="Google Shape;408;p39"/>
          <p:cNvPicPr preferRelativeResize="0"/>
          <p:nvPr/>
        </p:nvPicPr>
        <p:blipFill rotWithShape="1">
          <a:blip r:embed="rId3">
            <a:alphaModFix/>
          </a:blip>
          <a:srcRect/>
          <a:stretch/>
        </p:blipFill>
        <p:spPr>
          <a:xfrm>
            <a:off x="2179638" y="1652588"/>
            <a:ext cx="3327400" cy="2800350"/>
          </a:xfrm>
          <a:prstGeom prst="rect">
            <a:avLst/>
          </a:prstGeom>
          <a:noFill/>
          <a:ln>
            <a:noFill/>
          </a:ln>
        </p:spPr>
      </p:pic>
      <p:pic>
        <p:nvPicPr>
          <p:cNvPr id="409" name="Google Shape;409;p39"/>
          <p:cNvPicPr preferRelativeResize="0"/>
          <p:nvPr/>
        </p:nvPicPr>
        <p:blipFill rotWithShape="1">
          <a:blip r:embed="rId4">
            <a:alphaModFix/>
          </a:blip>
          <a:srcRect/>
          <a:stretch/>
        </p:blipFill>
        <p:spPr>
          <a:xfrm>
            <a:off x="6704013" y="1401764"/>
            <a:ext cx="4248150" cy="2922587"/>
          </a:xfrm>
          <a:prstGeom prst="rect">
            <a:avLst/>
          </a:prstGeom>
          <a:noFill/>
          <a:ln>
            <a:noFill/>
          </a:ln>
        </p:spPr>
      </p:pic>
      <p:pic>
        <p:nvPicPr>
          <p:cNvPr id="410" name="Google Shape;410;p39"/>
          <p:cNvPicPr preferRelativeResize="0"/>
          <p:nvPr/>
        </p:nvPicPr>
        <p:blipFill rotWithShape="1">
          <a:blip r:embed="rId5">
            <a:alphaModFix/>
          </a:blip>
          <a:srcRect l="30603" r="34074"/>
          <a:stretch/>
        </p:blipFill>
        <p:spPr>
          <a:xfrm>
            <a:off x="2179639" y="4452938"/>
            <a:ext cx="2632075" cy="2368550"/>
          </a:xfrm>
          <a:prstGeom prst="rect">
            <a:avLst/>
          </a:prstGeom>
          <a:noFill/>
          <a:ln>
            <a:noFill/>
          </a:ln>
        </p:spPr>
      </p:pic>
      <p:pic>
        <p:nvPicPr>
          <p:cNvPr id="411" name="Google Shape;411;p39"/>
          <p:cNvPicPr preferRelativeResize="0"/>
          <p:nvPr/>
        </p:nvPicPr>
        <p:blipFill rotWithShape="1">
          <a:blip r:embed="rId6">
            <a:alphaModFix/>
          </a:blip>
          <a:srcRect/>
          <a:stretch/>
        </p:blipFill>
        <p:spPr>
          <a:xfrm>
            <a:off x="6934200" y="4529138"/>
            <a:ext cx="2986088" cy="1955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
                                        </p:tgtEl>
                                      </p:cBhvr>
                                    </p:animEffect>
                                    <p:set>
                                      <p:cBhvr>
                                        <p:cTn id="7" dur="1" fill="hold">
                                          <p:stCondLst>
                                            <p:cond delay="500"/>
                                          </p:stCondLst>
                                        </p:cTn>
                                        <p:tgtEl>
                                          <p:spTgt spid="4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a:t>
            </a:r>
            <a:endParaRPr lang="en-IN" dirty="0"/>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1026" name="Picture 2" descr="https://i1.wp.com/deeplearningbook.com.br/wp-content/uploads/2019/09/gru5.jpg?resize=912%2C4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880" y="1621014"/>
            <a:ext cx="86868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34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0"/>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LSTM vs. GRU</a:t>
            </a:r>
            <a:endParaRPr/>
          </a:p>
        </p:txBody>
      </p:sp>
      <p:sp>
        <p:nvSpPr>
          <p:cNvPr id="417" name="Google Shape;417;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36</a:t>
            </a:fld>
            <a:endParaRPr sz="1000">
              <a:solidFill>
                <a:schemeClr val="dk1"/>
              </a:solidFill>
              <a:latin typeface="Arial"/>
              <a:ea typeface="Arial"/>
              <a:cs typeface="Arial"/>
              <a:sym typeface="Arial"/>
            </a:endParaRPr>
          </a:p>
        </p:txBody>
      </p:sp>
      <p:pic>
        <p:nvPicPr>
          <p:cNvPr id="418" name="Google Shape;418;p40"/>
          <p:cNvPicPr preferRelativeResize="0"/>
          <p:nvPr/>
        </p:nvPicPr>
        <p:blipFill rotWithShape="1">
          <a:blip r:embed="rId3">
            <a:alphaModFix/>
          </a:blip>
          <a:srcRect l="30603" r="34074"/>
          <a:stretch/>
        </p:blipFill>
        <p:spPr>
          <a:xfrm>
            <a:off x="2362201" y="1314450"/>
            <a:ext cx="2632075" cy="2368550"/>
          </a:xfrm>
          <a:prstGeom prst="rect">
            <a:avLst/>
          </a:prstGeom>
          <a:noFill/>
          <a:ln>
            <a:noFill/>
          </a:ln>
        </p:spPr>
      </p:pic>
      <p:pic>
        <p:nvPicPr>
          <p:cNvPr id="419" name="Google Shape;419;p40"/>
          <p:cNvPicPr preferRelativeResize="0"/>
          <p:nvPr/>
        </p:nvPicPr>
        <p:blipFill rotWithShape="1">
          <a:blip r:embed="rId4">
            <a:alphaModFix/>
          </a:blip>
          <a:srcRect/>
          <a:stretch/>
        </p:blipFill>
        <p:spPr>
          <a:xfrm>
            <a:off x="6781800" y="1520825"/>
            <a:ext cx="2986088" cy="1955800"/>
          </a:xfrm>
          <a:prstGeom prst="rect">
            <a:avLst/>
          </a:prstGeom>
          <a:noFill/>
          <a:ln>
            <a:noFill/>
          </a:ln>
        </p:spPr>
      </p:pic>
      <p:grpSp>
        <p:nvGrpSpPr>
          <p:cNvPr id="420" name="Google Shape;420;p40"/>
          <p:cNvGrpSpPr/>
          <p:nvPr/>
        </p:nvGrpSpPr>
        <p:grpSpPr>
          <a:xfrm>
            <a:off x="2392364" y="3838576"/>
            <a:ext cx="3679825" cy="2170113"/>
            <a:chOff x="4192887" y="3589214"/>
            <a:chExt cx="4529636" cy="2670039"/>
          </a:xfrm>
        </p:grpSpPr>
        <p:pic>
          <p:nvPicPr>
            <p:cNvPr id="421" name="Google Shape;421;p40"/>
            <p:cNvPicPr preferRelativeResize="0"/>
            <p:nvPr/>
          </p:nvPicPr>
          <p:blipFill rotWithShape="1">
            <a:blip r:embed="rId5">
              <a:alphaModFix/>
            </a:blip>
            <a:srcRect l="53383" t="44937" b="39696"/>
            <a:stretch/>
          </p:blipFill>
          <p:spPr>
            <a:xfrm>
              <a:off x="4240481" y="3589214"/>
              <a:ext cx="4482042" cy="456442"/>
            </a:xfrm>
            <a:prstGeom prst="rect">
              <a:avLst/>
            </a:prstGeom>
            <a:noFill/>
            <a:ln>
              <a:noFill/>
            </a:ln>
          </p:spPr>
        </p:pic>
        <p:pic>
          <p:nvPicPr>
            <p:cNvPr id="422" name="Google Shape;422;p40"/>
            <p:cNvPicPr preferRelativeResize="0"/>
            <p:nvPr/>
          </p:nvPicPr>
          <p:blipFill rotWithShape="1">
            <a:blip r:embed="rId6">
              <a:alphaModFix/>
            </a:blip>
            <a:srcRect l="53178" t="37508" b="26778"/>
            <a:stretch/>
          </p:blipFill>
          <p:spPr>
            <a:xfrm>
              <a:off x="4281314" y="4054618"/>
              <a:ext cx="3906772" cy="920733"/>
            </a:xfrm>
            <a:prstGeom prst="rect">
              <a:avLst/>
            </a:prstGeom>
            <a:noFill/>
            <a:ln>
              <a:noFill/>
            </a:ln>
          </p:spPr>
        </p:pic>
        <p:pic>
          <p:nvPicPr>
            <p:cNvPr id="423" name="Google Shape;423;p40"/>
            <p:cNvPicPr preferRelativeResize="0"/>
            <p:nvPr/>
          </p:nvPicPr>
          <p:blipFill rotWithShape="1">
            <a:blip r:embed="rId7">
              <a:alphaModFix/>
            </a:blip>
            <a:srcRect l="52469" t="43356" b="36810"/>
            <a:stretch/>
          </p:blipFill>
          <p:spPr>
            <a:xfrm>
              <a:off x="4192887" y="4807332"/>
              <a:ext cx="3965929" cy="511312"/>
            </a:xfrm>
            <a:prstGeom prst="rect">
              <a:avLst/>
            </a:prstGeom>
            <a:noFill/>
            <a:ln>
              <a:noFill/>
            </a:ln>
          </p:spPr>
        </p:pic>
        <p:pic>
          <p:nvPicPr>
            <p:cNvPr id="424" name="Google Shape;424;p40"/>
            <p:cNvPicPr preferRelativeResize="0"/>
            <p:nvPr/>
          </p:nvPicPr>
          <p:blipFill rotWithShape="1">
            <a:blip r:embed="rId8">
              <a:alphaModFix/>
            </a:blip>
            <a:srcRect l="53216" t="36441" b="27569"/>
            <a:stretch/>
          </p:blipFill>
          <p:spPr>
            <a:xfrm>
              <a:off x="4228559" y="5331381"/>
              <a:ext cx="3903505" cy="927872"/>
            </a:xfrm>
            <a:prstGeom prst="rect">
              <a:avLst/>
            </a:prstGeom>
            <a:noFill/>
            <a:ln>
              <a:noFill/>
            </a:ln>
          </p:spPr>
        </p:pic>
      </p:grpSp>
      <p:pic>
        <p:nvPicPr>
          <p:cNvPr id="425" name="Google Shape;425;p40"/>
          <p:cNvPicPr preferRelativeResize="0"/>
          <p:nvPr/>
        </p:nvPicPr>
        <p:blipFill rotWithShape="1">
          <a:blip r:embed="rId9">
            <a:alphaModFix/>
          </a:blip>
          <a:srcRect l="45547"/>
          <a:stretch/>
        </p:blipFill>
        <p:spPr>
          <a:xfrm>
            <a:off x="6727825" y="3695700"/>
            <a:ext cx="3690938" cy="209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8"/>
                                        </p:tgtEl>
                                      </p:cBhvr>
                                    </p:animEffect>
                                    <p:set>
                                      <p:cBhvr>
                                        <p:cTn id="7" dur="1" fill="hold">
                                          <p:stCondLst>
                                            <p:cond delay="500"/>
                                          </p:stCondLst>
                                        </p:cTn>
                                        <p:tgtEl>
                                          <p:spTgt spid="4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Sequence Learning Architectures</a:t>
            </a:r>
            <a:endParaRPr/>
          </a:p>
        </p:txBody>
      </p:sp>
      <p:sp>
        <p:nvSpPr>
          <p:cNvPr id="431" name="Google Shape;431;p41"/>
          <p:cNvSpPr txBox="1">
            <a:spLocks noGrp="1"/>
          </p:cNvSpPr>
          <p:nvPr>
            <p:ph type="body" idx="1"/>
          </p:nvPr>
        </p:nvSpPr>
        <p:spPr>
          <a:xfrm>
            <a:off x="1097280" y="1614042"/>
            <a:ext cx="10058400" cy="4255052"/>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Learning on RNN is more robust when the vanishing/exploding gradient problem is resolved.</a:t>
            </a:r>
            <a:endParaRPr/>
          </a:p>
          <a:p>
            <a:pPr marL="384048" lvl="1" indent="-182880" algn="l" rtl="0">
              <a:lnSpc>
                <a:spcPct val="90000"/>
              </a:lnSpc>
              <a:spcBef>
                <a:spcPts val="400"/>
              </a:spcBef>
              <a:spcAft>
                <a:spcPts val="0"/>
              </a:spcAft>
              <a:buSzPts val="1800"/>
              <a:buChar char="◦"/>
            </a:pPr>
            <a:r>
              <a:rPr lang="en-US"/>
              <a:t>RNNs can now be applied to different Sequence Learning tasks.</a:t>
            </a:r>
            <a:endParaRPr/>
          </a:p>
          <a:p>
            <a:pPr marL="384048" lvl="1" indent="-68579" algn="l" rtl="0">
              <a:lnSpc>
                <a:spcPct val="90000"/>
              </a:lnSpc>
              <a:spcBef>
                <a:spcPts val="600"/>
              </a:spcBef>
              <a:spcAft>
                <a:spcPts val="0"/>
              </a:spcAft>
              <a:buSzPts val="1800"/>
              <a:buNone/>
            </a:pPr>
            <a:endParaRPr/>
          </a:p>
          <a:p>
            <a:pPr marL="91440" lvl="0" indent="-127000" algn="l" rtl="0">
              <a:lnSpc>
                <a:spcPct val="90000"/>
              </a:lnSpc>
              <a:spcBef>
                <a:spcPts val="1600"/>
              </a:spcBef>
              <a:spcAft>
                <a:spcPts val="0"/>
              </a:spcAft>
              <a:buSzPts val="2000"/>
              <a:buChar char=" "/>
            </a:pPr>
            <a:r>
              <a:rPr lang="en-US"/>
              <a:t>Recurrent NN architecture is flexible to operate over various sequences of vectors.</a:t>
            </a:r>
            <a:endParaRPr/>
          </a:p>
          <a:p>
            <a:pPr marL="384048" lvl="1" indent="-182880" algn="l" rtl="0">
              <a:lnSpc>
                <a:spcPct val="90000"/>
              </a:lnSpc>
              <a:spcBef>
                <a:spcPts val="400"/>
              </a:spcBef>
              <a:spcAft>
                <a:spcPts val="0"/>
              </a:spcAft>
              <a:buSzPts val="1800"/>
              <a:buChar char="◦"/>
            </a:pPr>
            <a:r>
              <a:rPr lang="en-US"/>
              <a:t>Sequence in the input, the output, or in the most general case both</a:t>
            </a:r>
            <a:endParaRPr/>
          </a:p>
          <a:p>
            <a:pPr marL="384048" lvl="1" indent="-182880" algn="l" rtl="0">
              <a:lnSpc>
                <a:spcPct val="90000"/>
              </a:lnSpc>
              <a:spcBef>
                <a:spcPts val="600"/>
              </a:spcBef>
              <a:spcAft>
                <a:spcPts val="0"/>
              </a:spcAft>
              <a:buSzPts val="1800"/>
              <a:buChar char="◦"/>
            </a:pPr>
            <a:r>
              <a:rPr lang="en-US"/>
              <a:t>Architecture with one or more RNN layers</a:t>
            </a:r>
            <a:endParaRPr/>
          </a:p>
          <a:p>
            <a:pPr marL="91440" lvl="0" indent="0" algn="l" rtl="0">
              <a:lnSpc>
                <a:spcPct val="90000"/>
              </a:lnSpc>
              <a:spcBef>
                <a:spcPts val="1600"/>
              </a:spcBef>
              <a:spcAft>
                <a:spcPts val="0"/>
              </a:spcAft>
              <a:buSzPts val="2000"/>
              <a:buNone/>
            </a:pPr>
            <a:endParaRPr/>
          </a:p>
        </p:txBody>
      </p:sp>
      <p:sp>
        <p:nvSpPr>
          <p:cNvPr id="432" name="Google Shape;432;p4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2"/>
          <p:cNvSpPr txBox="1">
            <a:spLocks noGrp="1"/>
          </p:cNvSpPr>
          <p:nvPr>
            <p:ph type="title"/>
          </p:nvPr>
        </p:nvSpPr>
        <p:spPr>
          <a:xfrm>
            <a:off x="646720" y="114947"/>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Sequence Learning with One RNN Layer</a:t>
            </a:r>
            <a:endParaRPr/>
          </a:p>
        </p:txBody>
      </p:sp>
      <p:sp>
        <p:nvSpPr>
          <p:cNvPr id="439" name="Google Shape;439;p4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440" name="Google Shape;440;p42"/>
          <p:cNvGrpSpPr/>
          <p:nvPr/>
        </p:nvGrpSpPr>
        <p:grpSpPr>
          <a:xfrm>
            <a:off x="646718" y="1501327"/>
            <a:ext cx="10916632" cy="4470847"/>
            <a:chOff x="646719" y="1501328"/>
            <a:chExt cx="7487630" cy="2407114"/>
          </a:xfrm>
        </p:grpSpPr>
        <p:pic>
          <p:nvPicPr>
            <p:cNvPr id="441" name="Google Shape;441;p42" descr="http://karpathy.github.io/assets/rnn/diags.jpeg"/>
            <p:cNvPicPr preferRelativeResize="0"/>
            <p:nvPr/>
          </p:nvPicPr>
          <p:blipFill rotWithShape="1">
            <a:blip r:embed="rId3">
              <a:alphaModFix/>
            </a:blip>
            <a:srcRect/>
            <a:stretch/>
          </p:blipFill>
          <p:spPr>
            <a:xfrm>
              <a:off x="646719" y="1501328"/>
              <a:ext cx="7306655" cy="2287110"/>
            </a:xfrm>
            <a:prstGeom prst="rect">
              <a:avLst/>
            </a:prstGeom>
            <a:noFill/>
            <a:ln>
              <a:noFill/>
            </a:ln>
          </p:spPr>
        </p:pic>
        <p:sp>
          <p:nvSpPr>
            <p:cNvPr id="442" name="Google Shape;442;p42"/>
            <p:cNvSpPr txBox="1"/>
            <p:nvPr/>
          </p:nvSpPr>
          <p:spPr>
            <a:xfrm>
              <a:off x="1343314" y="353911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443" name="Google Shape;443;p42"/>
            <p:cNvSpPr txBox="1"/>
            <p:nvPr/>
          </p:nvSpPr>
          <p:spPr>
            <a:xfrm>
              <a:off x="2792509" y="353911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444" name="Google Shape;444;p42"/>
            <p:cNvSpPr txBox="1"/>
            <p:nvPr/>
          </p:nvSpPr>
          <p:spPr>
            <a:xfrm>
              <a:off x="4239983" y="353911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sp>
          <p:nvSpPr>
            <p:cNvPr id="445" name="Google Shape;445;p42"/>
            <p:cNvSpPr txBox="1"/>
            <p:nvPr/>
          </p:nvSpPr>
          <p:spPr>
            <a:xfrm>
              <a:off x="6287705" y="353911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446" name="Google Shape;446;p42"/>
            <p:cNvSpPr txBox="1"/>
            <p:nvPr/>
          </p:nvSpPr>
          <p:spPr>
            <a:xfrm>
              <a:off x="7840434" y="3539110"/>
              <a:ext cx="2939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3"/>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00000"/>
              <a:buFont typeface="Calibri"/>
              <a:buNone/>
            </a:pPr>
            <a:r>
              <a:rPr lang="en-US"/>
              <a:t>Sequence Learning with Multiple RNN Layers</a:t>
            </a:r>
            <a:endParaRPr/>
          </a:p>
        </p:txBody>
      </p:sp>
      <p:sp>
        <p:nvSpPr>
          <p:cNvPr id="452" name="Google Shape;452;p43"/>
          <p:cNvSpPr txBox="1">
            <a:spLocks noGrp="1"/>
          </p:cNvSpPr>
          <p:nvPr>
            <p:ph type="body" idx="1"/>
          </p:nvPr>
        </p:nvSpPr>
        <p:spPr>
          <a:xfrm>
            <a:off x="485775" y="1776662"/>
            <a:ext cx="6474467" cy="4147217"/>
          </a:xfrm>
          <a:prstGeom prst="rect">
            <a:avLst/>
          </a:prstGeom>
          <a:blipFill rotWithShape="1">
            <a:blip r:embed="rId3">
              <a:alphaModFix/>
            </a:blip>
            <a:stretch>
              <a:fillRect l="-1976" t="-2347" r="-1411"/>
            </a:stretch>
          </a:blip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 </a:t>
            </a:r>
            <a:endParaRPr/>
          </a:p>
        </p:txBody>
      </p:sp>
      <p:sp>
        <p:nvSpPr>
          <p:cNvPr id="453" name="Google Shape;453;p4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454" name="Google Shape;454;p43"/>
          <p:cNvGrpSpPr/>
          <p:nvPr/>
        </p:nvGrpSpPr>
        <p:grpSpPr>
          <a:xfrm>
            <a:off x="6826352" y="2123158"/>
            <a:ext cx="5143202" cy="3800722"/>
            <a:chOff x="6480048" y="2555628"/>
            <a:chExt cx="5143202" cy="3800722"/>
          </a:xfrm>
        </p:grpSpPr>
        <p:grpSp>
          <p:nvGrpSpPr>
            <p:cNvPr id="455" name="Google Shape;455;p43"/>
            <p:cNvGrpSpPr/>
            <p:nvPr/>
          </p:nvGrpSpPr>
          <p:grpSpPr>
            <a:xfrm>
              <a:off x="6480048" y="2555628"/>
              <a:ext cx="5110061" cy="762312"/>
              <a:chOff x="6480048" y="1443261"/>
              <a:chExt cx="5110061" cy="762312"/>
            </a:xfrm>
          </p:grpSpPr>
          <p:pic>
            <p:nvPicPr>
              <p:cNvPr id="456" name="Google Shape;456;p43"/>
              <p:cNvPicPr preferRelativeResize="0"/>
              <p:nvPr/>
            </p:nvPicPr>
            <p:blipFill rotWithShape="1">
              <a:blip r:embed="rId4">
                <a:alphaModFix/>
              </a:blip>
              <a:srcRect l="35932" t="67777" r="7225" b="13700"/>
              <a:stretch/>
            </p:blipFill>
            <p:spPr>
              <a:xfrm>
                <a:off x="6480048" y="1443261"/>
                <a:ext cx="5067787" cy="546862"/>
              </a:xfrm>
              <a:prstGeom prst="rect">
                <a:avLst/>
              </a:prstGeom>
              <a:noFill/>
              <a:ln>
                <a:noFill/>
              </a:ln>
            </p:spPr>
          </p:pic>
          <p:pic>
            <p:nvPicPr>
              <p:cNvPr id="457" name="Google Shape;457;p43"/>
              <p:cNvPicPr preferRelativeResize="0"/>
              <p:nvPr/>
            </p:nvPicPr>
            <p:blipFill rotWithShape="1">
              <a:blip r:embed="rId4">
                <a:alphaModFix/>
              </a:blip>
              <a:srcRect l="35932" t="54459" r="6750" b="32224"/>
              <a:stretch/>
            </p:blipFill>
            <p:spPr>
              <a:xfrm rot="10800000" flipH="1">
                <a:off x="6480048" y="1812381"/>
                <a:ext cx="5110061" cy="393192"/>
              </a:xfrm>
              <a:prstGeom prst="rect">
                <a:avLst/>
              </a:prstGeom>
              <a:noFill/>
              <a:ln>
                <a:noFill/>
              </a:ln>
            </p:spPr>
          </p:pic>
        </p:grpSp>
        <p:grpSp>
          <p:nvGrpSpPr>
            <p:cNvPr id="458" name="Google Shape;458;p43"/>
            <p:cNvGrpSpPr/>
            <p:nvPr/>
          </p:nvGrpSpPr>
          <p:grpSpPr>
            <a:xfrm>
              <a:off x="6480048" y="3403915"/>
              <a:ext cx="5143202" cy="2952435"/>
              <a:chOff x="6480048" y="3403915"/>
              <a:chExt cx="5143202" cy="2952435"/>
            </a:xfrm>
          </p:grpSpPr>
          <p:pic>
            <p:nvPicPr>
              <p:cNvPr id="459" name="Google Shape;459;p43"/>
              <p:cNvPicPr preferRelativeResize="0"/>
              <p:nvPr/>
            </p:nvPicPr>
            <p:blipFill rotWithShape="1">
              <a:blip r:embed="rId4">
                <a:alphaModFix/>
              </a:blip>
              <a:srcRect l="35931" t="-13701" r="6380" b="13700"/>
              <a:stretch/>
            </p:blipFill>
            <p:spPr>
              <a:xfrm>
                <a:off x="6480048" y="3403915"/>
                <a:ext cx="5143202" cy="2952435"/>
              </a:xfrm>
              <a:prstGeom prst="rect">
                <a:avLst/>
              </a:prstGeom>
              <a:noFill/>
              <a:ln>
                <a:noFill/>
              </a:ln>
            </p:spPr>
          </p:pic>
          <p:pic>
            <p:nvPicPr>
              <p:cNvPr id="460" name="Google Shape;460;p43"/>
              <p:cNvPicPr preferRelativeResize="0"/>
              <p:nvPr/>
            </p:nvPicPr>
            <p:blipFill rotWithShape="1">
              <a:blip r:embed="rId4">
                <a:alphaModFix/>
              </a:blip>
              <a:srcRect l="35932" t="54459" r="6750" b="32224"/>
              <a:stretch/>
            </p:blipFill>
            <p:spPr>
              <a:xfrm rot="10800000" flipH="1">
                <a:off x="6480048" y="3765301"/>
                <a:ext cx="5110061" cy="393192"/>
              </a:xfrm>
              <a:prstGeom prst="rect">
                <a:avLst/>
              </a:prstGeom>
              <a:noFill/>
              <a:ln>
                <a:noFill/>
              </a:ln>
            </p:spPr>
          </p:pic>
        </p:grpSp>
        <p:sp>
          <p:nvSpPr>
            <p:cNvPr id="461" name="Google Shape;461;p43"/>
            <p:cNvSpPr/>
            <p:nvPr/>
          </p:nvSpPr>
          <p:spPr>
            <a:xfrm>
              <a:off x="10831398" y="3317940"/>
              <a:ext cx="688157" cy="429998"/>
            </a:xfrm>
            <a:prstGeom prst="rect">
              <a:avLst/>
            </a:prstGeom>
            <a:solidFill>
              <a:srgbClr val="E1F7D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62" name="Google Shape;462;p43"/>
            <p:cNvSpPr/>
            <p:nvPr/>
          </p:nvSpPr>
          <p:spPr>
            <a:xfrm>
              <a:off x="8963664" y="3317940"/>
              <a:ext cx="688157" cy="429998"/>
            </a:xfrm>
            <a:prstGeom prst="rect">
              <a:avLst/>
            </a:prstGeom>
            <a:solidFill>
              <a:srgbClr val="E1F7D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63" name="Google Shape;463;p43"/>
            <p:cNvSpPr/>
            <p:nvPr/>
          </p:nvSpPr>
          <p:spPr>
            <a:xfrm>
              <a:off x="7840649" y="3317940"/>
              <a:ext cx="688157" cy="429998"/>
            </a:xfrm>
            <a:prstGeom prst="rect">
              <a:avLst/>
            </a:prstGeom>
            <a:solidFill>
              <a:srgbClr val="E1F7D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64" name="Google Shape;464;p43"/>
            <p:cNvSpPr/>
            <p:nvPr/>
          </p:nvSpPr>
          <p:spPr>
            <a:xfrm>
              <a:off x="6717634" y="3317940"/>
              <a:ext cx="688157" cy="429998"/>
            </a:xfrm>
            <a:prstGeom prst="rect">
              <a:avLst/>
            </a:prstGeom>
            <a:solidFill>
              <a:srgbClr val="E1F7D0"/>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cxnSp>
          <p:nvCxnSpPr>
            <p:cNvPr id="465" name="Google Shape;465;p43"/>
            <p:cNvCxnSpPr>
              <a:stCxn id="461" idx="1"/>
              <a:endCxn id="462" idx="3"/>
            </p:cNvCxnSpPr>
            <p:nvPr/>
          </p:nvCxnSpPr>
          <p:spPr>
            <a:xfrm rot="10800000">
              <a:off x="9651798" y="3532939"/>
              <a:ext cx="1179600" cy="0"/>
            </a:xfrm>
            <a:prstGeom prst="straightConnector1">
              <a:avLst/>
            </a:prstGeom>
            <a:noFill/>
            <a:ln w="38100" cap="flat" cmpd="sng">
              <a:solidFill>
                <a:schemeClr val="dk1"/>
              </a:solidFill>
              <a:prstDash val="solid"/>
              <a:round/>
              <a:headEnd type="none" w="sm" len="sm"/>
              <a:tailEnd type="triangle" w="med" len="med"/>
            </a:ln>
          </p:spPr>
        </p:cxnSp>
        <p:cxnSp>
          <p:nvCxnSpPr>
            <p:cNvPr id="466" name="Google Shape;466;p43"/>
            <p:cNvCxnSpPr>
              <a:stCxn id="462" idx="1"/>
              <a:endCxn id="463" idx="3"/>
            </p:cNvCxnSpPr>
            <p:nvPr/>
          </p:nvCxnSpPr>
          <p:spPr>
            <a:xfrm rot="10800000">
              <a:off x="8528664" y="3532939"/>
              <a:ext cx="435000" cy="0"/>
            </a:xfrm>
            <a:prstGeom prst="straightConnector1">
              <a:avLst/>
            </a:prstGeom>
            <a:noFill/>
            <a:ln w="38100" cap="flat" cmpd="sng">
              <a:solidFill>
                <a:schemeClr val="dk1"/>
              </a:solidFill>
              <a:prstDash val="solid"/>
              <a:round/>
              <a:headEnd type="none" w="sm" len="sm"/>
              <a:tailEnd type="triangle" w="med" len="med"/>
            </a:ln>
          </p:spPr>
        </p:cxnSp>
        <p:cxnSp>
          <p:nvCxnSpPr>
            <p:cNvPr id="467" name="Google Shape;467;p43"/>
            <p:cNvCxnSpPr>
              <a:stCxn id="463" idx="1"/>
              <a:endCxn id="464" idx="3"/>
            </p:cNvCxnSpPr>
            <p:nvPr/>
          </p:nvCxnSpPr>
          <p:spPr>
            <a:xfrm rot="10800000">
              <a:off x="7405649" y="3532939"/>
              <a:ext cx="435000" cy="0"/>
            </a:xfrm>
            <a:prstGeom prst="straightConnector1">
              <a:avLst/>
            </a:prstGeom>
            <a:noFill/>
            <a:ln w="38100" cap="flat" cmpd="sng">
              <a:solidFill>
                <a:schemeClr val="dk1"/>
              </a:solidFill>
              <a:prstDash val="solid"/>
              <a:round/>
              <a:headEnd type="none" w="sm" len="sm"/>
              <a:tailEnd type="triangl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09689" y="6378044"/>
            <a:ext cx="91261"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2959"/>
          </a:p>
        </p:txBody>
      </p:sp>
      <p:sp>
        <p:nvSpPr>
          <p:cNvPr id="3" name="object 3"/>
          <p:cNvSpPr/>
          <p:nvPr/>
        </p:nvSpPr>
        <p:spPr>
          <a:xfrm>
            <a:off x="8041416" y="6369671"/>
            <a:ext cx="53683"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2959"/>
          </a:p>
        </p:txBody>
      </p:sp>
      <p:sp>
        <p:nvSpPr>
          <p:cNvPr id="4" name="object 4"/>
          <p:cNvSpPr/>
          <p:nvPr/>
        </p:nvSpPr>
        <p:spPr>
          <a:xfrm>
            <a:off x="8417203" y="6369671"/>
            <a:ext cx="53683" cy="80524"/>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2959"/>
          </a:p>
        </p:txBody>
      </p:sp>
      <p:grpSp>
        <p:nvGrpSpPr>
          <p:cNvPr id="5" name="object 5"/>
          <p:cNvGrpSpPr/>
          <p:nvPr/>
        </p:nvGrpSpPr>
        <p:grpSpPr>
          <a:xfrm>
            <a:off x="8639364" y="6350901"/>
            <a:ext cx="429464" cy="118103"/>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sz="2959"/>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grpSp>
      <p:grpSp>
        <p:nvGrpSpPr>
          <p:cNvPr id="8" name="object 8"/>
          <p:cNvGrpSpPr/>
          <p:nvPr/>
        </p:nvGrpSpPr>
        <p:grpSpPr>
          <a:xfrm>
            <a:off x="9237339" y="6348228"/>
            <a:ext cx="429464" cy="12346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2959"/>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sz="2959"/>
            </a:p>
          </p:txBody>
        </p:sp>
      </p:grpSp>
      <p:grpSp>
        <p:nvGrpSpPr>
          <p:cNvPr id="12" name="object 12"/>
          <p:cNvGrpSpPr/>
          <p:nvPr/>
        </p:nvGrpSpPr>
        <p:grpSpPr>
          <a:xfrm>
            <a:off x="9835287" y="6348228"/>
            <a:ext cx="429464" cy="12346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2959"/>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sz="2959"/>
            </a:p>
          </p:txBody>
        </p:sp>
      </p:grpSp>
      <p:sp>
        <p:nvSpPr>
          <p:cNvPr id="16" name="object 16"/>
          <p:cNvSpPr/>
          <p:nvPr/>
        </p:nvSpPr>
        <p:spPr>
          <a:xfrm>
            <a:off x="10594312" y="6356250"/>
            <a:ext cx="107366" cy="107366"/>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2959"/>
          </a:p>
        </p:txBody>
      </p:sp>
      <p:grpSp>
        <p:nvGrpSpPr>
          <p:cNvPr id="17" name="object 17"/>
          <p:cNvGrpSpPr/>
          <p:nvPr/>
        </p:nvGrpSpPr>
        <p:grpSpPr>
          <a:xfrm>
            <a:off x="10993677" y="6350901"/>
            <a:ext cx="504620" cy="120787"/>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sz="2959"/>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2959"/>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2959"/>
            </a:p>
          </p:txBody>
        </p:sp>
      </p:grpSp>
      <p:pic>
        <p:nvPicPr>
          <p:cNvPr id="21" name="object 21"/>
          <p:cNvPicPr/>
          <p:nvPr/>
        </p:nvPicPr>
        <p:blipFill>
          <a:blip r:embed="rId2" cstate="print"/>
          <a:stretch>
            <a:fillRect/>
          </a:stretch>
        </p:blipFill>
        <p:spPr>
          <a:xfrm>
            <a:off x="2983" y="0"/>
            <a:ext cx="12173768" cy="101621"/>
          </a:xfrm>
          <a:prstGeom prst="rect">
            <a:avLst/>
          </a:prstGeom>
        </p:spPr>
      </p:pic>
      <p:grpSp>
        <p:nvGrpSpPr>
          <p:cNvPr id="22" name="object 22"/>
          <p:cNvGrpSpPr/>
          <p:nvPr/>
        </p:nvGrpSpPr>
        <p:grpSpPr>
          <a:xfrm>
            <a:off x="1912458" y="1719254"/>
            <a:ext cx="240229" cy="3054561"/>
            <a:chOff x="903465" y="813462"/>
            <a:chExt cx="113664" cy="1445260"/>
          </a:xfrm>
        </p:grpSpPr>
        <p:sp>
          <p:nvSpPr>
            <p:cNvPr id="23" name="object 23"/>
            <p:cNvSpPr/>
            <p:nvPr/>
          </p:nvSpPr>
          <p:spPr>
            <a:xfrm>
              <a:off x="906005" y="1464011"/>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4" name="object 24"/>
            <p:cNvSpPr/>
            <p:nvPr/>
          </p:nvSpPr>
          <p:spPr>
            <a:xfrm>
              <a:off x="906005" y="1464011"/>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5" name="object 25"/>
            <p:cNvSpPr/>
            <p:nvPr/>
          </p:nvSpPr>
          <p:spPr>
            <a:xfrm>
              <a:off x="906005" y="2040018"/>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6" name="object 26"/>
            <p:cNvSpPr/>
            <p:nvPr/>
          </p:nvSpPr>
          <p:spPr>
            <a:xfrm>
              <a:off x="906005" y="1759606"/>
              <a:ext cx="108585" cy="496570"/>
            </a:xfrm>
            <a:custGeom>
              <a:avLst/>
              <a:gdLst/>
              <a:ahLst/>
              <a:cxnLst/>
              <a:rect l="l" t="t" r="r" b="b"/>
              <a:pathLst>
                <a:path w="108584" h="496569">
                  <a:moveTo>
                    <a:pt x="0" y="496414"/>
                  </a:moveTo>
                  <a:lnTo>
                    <a:pt x="108000" y="496414"/>
                  </a:lnTo>
                  <a:lnTo>
                    <a:pt x="108000" y="280412"/>
                  </a:lnTo>
                  <a:lnTo>
                    <a:pt x="0" y="280412"/>
                  </a:lnTo>
                  <a:lnTo>
                    <a:pt x="0" y="496414"/>
                  </a:lnTo>
                  <a:close/>
                </a:path>
                <a:path w="108584"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27" name="object 27"/>
            <p:cNvSpPr/>
            <p:nvPr/>
          </p:nvSpPr>
          <p:spPr>
            <a:xfrm>
              <a:off x="929639" y="1757075"/>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8" name="object 28"/>
            <p:cNvSpPr/>
            <p:nvPr/>
          </p:nvSpPr>
          <p:spPr>
            <a:xfrm>
              <a:off x="906005" y="816002"/>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29" name="object 29"/>
            <p:cNvSpPr/>
            <p:nvPr/>
          </p:nvSpPr>
          <p:spPr>
            <a:xfrm>
              <a:off x="906005" y="816002"/>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0" name="object 30"/>
          <p:cNvSpPr txBox="1"/>
          <p:nvPr/>
        </p:nvSpPr>
        <p:spPr>
          <a:xfrm>
            <a:off x="1950868" y="4788694"/>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d</a:t>
            </a:r>
            <a:endParaRPr sz="1268">
              <a:latin typeface="Calibri"/>
              <a:cs typeface="Calibri"/>
            </a:endParaRPr>
          </a:p>
        </p:txBody>
      </p:sp>
      <p:sp>
        <p:nvSpPr>
          <p:cNvPr id="31" name="object 31"/>
          <p:cNvSpPr txBox="1"/>
          <p:nvPr/>
        </p:nvSpPr>
        <p:spPr>
          <a:xfrm>
            <a:off x="1961282" y="1495808"/>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32" name="object 32"/>
          <p:cNvGrpSpPr/>
          <p:nvPr/>
        </p:nvGrpSpPr>
        <p:grpSpPr>
          <a:xfrm>
            <a:off x="1962430" y="2338668"/>
            <a:ext cx="139576" cy="750220"/>
            <a:chOff x="927109" y="1106536"/>
            <a:chExt cx="66040" cy="354965"/>
          </a:xfrm>
        </p:grpSpPr>
        <p:sp>
          <p:nvSpPr>
            <p:cNvPr id="33" name="object 33"/>
            <p:cNvSpPr/>
            <p:nvPr/>
          </p:nvSpPr>
          <p:spPr>
            <a:xfrm>
              <a:off x="960005"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4" name="object 34"/>
            <p:cNvSpPr/>
            <p:nvPr/>
          </p:nvSpPr>
          <p:spPr>
            <a:xfrm>
              <a:off x="929639" y="110906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35" name="object 35"/>
          <p:cNvGrpSpPr/>
          <p:nvPr/>
        </p:nvGrpSpPr>
        <p:grpSpPr>
          <a:xfrm>
            <a:off x="2673328" y="3088823"/>
            <a:ext cx="240229" cy="1685645"/>
            <a:chOff x="1263469" y="1461471"/>
            <a:chExt cx="113664" cy="797560"/>
          </a:xfrm>
        </p:grpSpPr>
        <p:sp>
          <p:nvSpPr>
            <p:cNvPr id="36" name="object 36"/>
            <p:cNvSpPr/>
            <p:nvPr/>
          </p:nvSpPr>
          <p:spPr>
            <a:xfrm>
              <a:off x="1266009" y="1464011"/>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7" name="object 37"/>
            <p:cNvSpPr/>
            <p:nvPr/>
          </p:nvSpPr>
          <p:spPr>
            <a:xfrm>
              <a:off x="1266009" y="1464011"/>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38" name="object 38"/>
            <p:cNvSpPr/>
            <p:nvPr/>
          </p:nvSpPr>
          <p:spPr>
            <a:xfrm>
              <a:off x="1266009" y="2040018"/>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39" name="object 39"/>
            <p:cNvSpPr/>
            <p:nvPr/>
          </p:nvSpPr>
          <p:spPr>
            <a:xfrm>
              <a:off x="1266009" y="2040018"/>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40" name="object 40"/>
          <p:cNvSpPr txBox="1"/>
          <p:nvPr/>
        </p:nvSpPr>
        <p:spPr>
          <a:xfrm>
            <a:off x="2722131" y="4767514"/>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41" name="object 41"/>
          <p:cNvGrpSpPr/>
          <p:nvPr/>
        </p:nvGrpSpPr>
        <p:grpSpPr>
          <a:xfrm>
            <a:off x="2673328" y="1719254"/>
            <a:ext cx="240229" cy="2592888"/>
            <a:chOff x="1263469" y="813462"/>
            <a:chExt cx="113664" cy="1226820"/>
          </a:xfrm>
        </p:grpSpPr>
        <p:sp>
          <p:nvSpPr>
            <p:cNvPr id="42" name="object 42"/>
            <p:cNvSpPr/>
            <p:nvPr/>
          </p:nvSpPr>
          <p:spPr>
            <a:xfrm>
              <a:off x="1320010"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43" name="object 43"/>
            <p:cNvSpPr/>
            <p:nvPr/>
          </p:nvSpPr>
          <p:spPr>
            <a:xfrm>
              <a:off x="1289643" y="1757075"/>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4" name="object 44"/>
            <p:cNvSpPr/>
            <p:nvPr/>
          </p:nvSpPr>
          <p:spPr>
            <a:xfrm>
              <a:off x="1266009" y="816002"/>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45" name="object 45"/>
            <p:cNvSpPr/>
            <p:nvPr/>
          </p:nvSpPr>
          <p:spPr>
            <a:xfrm>
              <a:off x="1266009" y="816002"/>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46" name="object 46"/>
          <p:cNvSpPr txBox="1"/>
          <p:nvPr/>
        </p:nvSpPr>
        <p:spPr>
          <a:xfrm>
            <a:off x="2722131" y="1495808"/>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47" name="object 47"/>
          <p:cNvGrpSpPr/>
          <p:nvPr/>
        </p:nvGrpSpPr>
        <p:grpSpPr>
          <a:xfrm>
            <a:off x="2723299" y="2338668"/>
            <a:ext cx="139576" cy="750220"/>
            <a:chOff x="1287113" y="1106536"/>
            <a:chExt cx="66040" cy="354965"/>
          </a:xfrm>
        </p:grpSpPr>
        <p:sp>
          <p:nvSpPr>
            <p:cNvPr id="48" name="object 48"/>
            <p:cNvSpPr/>
            <p:nvPr/>
          </p:nvSpPr>
          <p:spPr>
            <a:xfrm>
              <a:off x="1320010"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49" name="object 49"/>
            <p:cNvSpPr/>
            <p:nvPr/>
          </p:nvSpPr>
          <p:spPr>
            <a:xfrm>
              <a:off x="1289643" y="110906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50" name="object 50"/>
          <p:cNvGrpSpPr/>
          <p:nvPr/>
        </p:nvGrpSpPr>
        <p:grpSpPr>
          <a:xfrm>
            <a:off x="3434200" y="3088823"/>
            <a:ext cx="240229" cy="1685645"/>
            <a:chOff x="1623474" y="1461471"/>
            <a:chExt cx="113664" cy="797560"/>
          </a:xfrm>
        </p:grpSpPr>
        <p:sp>
          <p:nvSpPr>
            <p:cNvPr id="51" name="object 51"/>
            <p:cNvSpPr/>
            <p:nvPr/>
          </p:nvSpPr>
          <p:spPr>
            <a:xfrm>
              <a:off x="1626014" y="1464011"/>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2" name="object 52"/>
            <p:cNvSpPr/>
            <p:nvPr/>
          </p:nvSpPr>
          <p:spPr>
            <a:xfrm>
              <a:off x="1626014" y="1464011"/>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3" name="object 53"/>
            <p:cNvSpPr/>
            <p:nvPr/>
          </p:nvSpPr>
          <p:spPr>
            <a:xfrm>
              <a:off x="1626014" y="2040018"/>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4" name="object 54"/>
            <p:cNvSpPr/>
            <p:nvPr/>
          </p:nvSpPr>
          <p:spPr>
            <a:xfrm>
              <a:off x="1626014" y="2040018"/>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5" name="object 55"/>
          <p:cNvSpPr txBox="1"/>
          <p:nvPr/>
        </p:nvSpPr>
        <p:spPr>
          <a:xfrm>
            <a:off x="3483007" y="4767514"/>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56" name="object 56"/>
          <p:cNvGrpSpPr/>
          <p:nvPr/>
        </p:nvGrpSpPr>
        <p:grpSpPr>
          <a:xfrm>
            <a:off x="3434200" y="1719254"/>
            <a:ext cx="240229" cy="2592888"/>
            <a:chOff x="1623474" y="813462"/>
            <a:chExt cx="113664" cy="1226820"/>
          </a:xfrm>
        </p:grpSpPr>
        <p:sp>
          <p:nvSpPr>
            <p:cNvPr id="57" name="object 57"/>
            <p:cNvSpPr/>
            <p:nvPr/>
          </p:nvSpPr>
          <p:spPr>
            <a:xfrm>
              <a:off x="1680014"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58" name="object 58"/>
            <p:cNvSpPr/>
            <p:nvPr/>
          </p:nvSpPr>
          <p:spPr>
            <a:xfrm>
              <a:off x="1649648" y="1757075"/>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59" name="object 59"/>
            <p:cNvSpPr/>
            <p:nvPr/>
          </p:nvSpPr>
          <p:spPr>
            <a:xfrm>
              <a:off x="1626014" y="816002"/>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0" name="object 60"/>
            <p:cNvSpPr/>
            <p:nvPr/>
          </p:nvSpPr>
          <p:spPr>
            <a:xfrm>
              <a:off x="1626014" y="816002"/>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61" name="object 61"/>
          <p:cNvSpPr txBox="1"/>
          <p:nvPr/>
        </p:nvSpPr>
        <p:spPr>
          <a:xfrm>
            <a:off x="3472594" y="1480212"/>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p</a:t>
            </a:r>
            <a:endParaRPr sz="1268">
              <a:latin typeface="Calibri"/>
              <a:cs typeface="Calibri"/>
            </a:endParaRPr>
          </a:p>
        </p:txBody>
      </p:sp>
      <p:grpSp>
        <p:nvGrpSpPr>
          <p:cNvPr id="62" name="object 62"/>
          <p:cNvGrpSpPr/>
          <p:nvPr/>
        </p:nvGrpSpPr>
        <p:grpSpPr>
          <a:xfrm>
            <a:off x="3484171" y="2338668"/>
            <a:ext cx="139576" cy="750220"/>
            <a:chOff x="1647118" y="1106536"/>
            <a:chExt cx="66040" cy="354965"/>
          </a:xfrm>
        </p:grpSpPr>
        <p:sp>
          <p:nvSpPr>
            <p:cNvPr id="63" name="object 63"/>
            <p:cNvSpPr/>
            <p:nvPr/>
          </p:nvSpPr>
          <p:spPr>
            <a:xfrm>
              <a:off x="1680014"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64" name="object 64"/>
            <p:cNvSpPr/>
            <p:nvPr/>
          </p:nvSpPr>
          <p:spPr>
            <a:xfrm>
              <a:off x="1649648" y="110906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65" name="object 65"/>
          <p:cNvGrpSpPr/>
          <p:nvPr/>
        </p:nvGrpSpPr>
        <p:grpSpPr>
          <a:xfrm>
            <a:off x="4195069" y="3088823"/>
            <a:ext cx="240229" cy="1685645"/>
            <a:chOff x="1983478" y="1461471"/>
            <a:chExt cx="113664" cy="797560"/>
          </a:xfrm>
        </p:grpSpPr>
        <p:sp>
          <p:nvSpPr>
            <p:cNvPr id="66" name="object 66"/>
            <p:cNvSpPr/>
            <p:nvPr/>
          </p:nvSpPr>
          <p:spPr>
            <a:xfrm>
              <a:off x="1986018" y="1464011"/>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67" name="object 67"/>
            <p:cNvSpPr/>
            <p:nvPr/>
          </p:nvSpPr>
          <p:spPr>
            <a:xfrm>
              <a:off x="1986018" y="1464011"/>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68" name="object 68"/>
            <p:cNvSpPr/>
            <p:nvPr/>
          </p:nvSpPr>
          <p:spPr>
            <a:xfrm>
              <a:off x="1986018" y="2040018"/>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69" name="object 69"/>
            <p:cNvSpPr/>
            <p:nvPr/>
          </p:nvSpPr>
          <p:spPr>
            <a:xfrm>
              <a:off x="1986018" y="2040018"/>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70" name="object 70"/>
          <p:cNvSpPr txBox="1"/>
          <p:nvPr/>
        </p:nvSpPr>
        <p:spPr>
          <a:xfrm>
            <a:off x="4233470" y="4751921"/>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p</a:t>
            </a:r>
            <a:endParaRPr sz="1268">
              <a:latin typeface="Calibri"/>
              <a:cs typeface="Calibri"/>
            </a:endParaRPr>
          </a:p>
        </p:txBody>
      </p:sp>
      <p:grpSp>
        <p:nvGrpSpPr>
          <p:cNvPr id="71" name="object 71"/>
          <p:cNvGrpSpPr/>
          <p:nvPr/>
        </p:nvGrpSpPr>
        <p:grpSpPr>
          <a:xfrm>
            <a:off x="4195069" y="1719254"/>
            <a:ext cx="240229" cy="2592888"/>
            <a:chOff x="1983478" y="813462"/>
            <a:chExt cx="113664" cy="1226820"/>
          </a:xfrm>
        </p:grpSpPr>
        <p:sp>
          <p:nvSpPr>
            <p:cNvPr id="72" name="object 72"/>
            <p:cNvSpPr/>
            <p:nvPr/>
          </p:nvSpPr>
          <p:spPr>
            <a:xfrm>
              <a:off x="2040019"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73" name="object 73"/>
            <p:cNvSpPr/>
            <p:nvPr/>
          </p:nvSpPr>
          <p:spPr>
            <a:xfrm>
              <a:off x="2009652" y="1757075"/>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4" name="object 74"/>
            <p:cNvSpPr/>
            <p:nvPr/>
          </p:nvSpPr>
          <p:spPr>
            <a:xfrm>
              <a:off x="1986018" y="816002"/>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75" name="object 75"/>
            <p:cNvSpPr/>
            <p:nvPr/>
          </p:nvSpPr>
          <p:spPr>
            <a:xfrm>
              <a:off x="1986018" y="816002"/>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76" name="object 76"/>
          <p:cNvSpPr txBox="1"/>
          <p:nvPr/>
        </p:nvSpPr>
        <p:spPr>
          <a:xfrm>
            <a:off x="3955525" y="1501388"/>
            <a:ext cx="718010" cy="220866"/>
          </a:xfrm>
          <a:prstGeom prst="rect">
            <a:avLst/>
          </a:prstGeom>
        </p:spPr>
        <p:txBody>
          <a:bodyPr vert="horz" wrap="square" lIns="0" tIns="25499" rIns="0" bIns="0" rtlCol="0">
            <a:spAutoFit/>
          </a:bodyPr>
          <a:lstStyle/>
          <a:p>
            <a:pPr marL="26841">
              <a:spcBef>
                <a:spcPts val="201"/>
              </a:spcBef>
            </a:pPr>
            <a:r>
              <a:rPr sz="1268" spc="159" dirty="0">
                <a:latin typeface="Cambria"/>
                <a:cs typeface="Cambria"/>
              </a:rPr>
              <a:t>(</a:t>
            </a:r>
            <a:r>
              <a:rPr sz="1268" spc="169" dirty="0">
                <a:latin typeface="Cambria"/>
                <a:cs typeface="Cambria"/>
              </a:rPr>
              <a:t> </a:t>
            </a:r>
            <a:r>
              <a:rPr sz="1268" spc="148" dirty="0">
                <a:latin typeface="Calibri"/>
                <a:cs typeface="Calibri"/>
              </a:rPr>
              <a:t>stop</a:t>
            </a:r>
            <a:r>
              <a:rPr sz="1268" spc="169" dirty="0">
                <a:latin typeface="Calibri"/>
                <a:cs typeface="Calibri"/>
              </a:rPr>
              <a:t> </a:t>
            </a:r>
            <a:r>
              <a:rPr sz="1268" spc="180" dirty="0">
                <a:latin typeface="Cambria"/>
                <a:cs typeface="Cambria"/>
              </a:rPr>
              <a:t>⟩</a:t>
            </a:r>
            <a:endParaRPr sz="1268">
              <a:latin typeface="Cambria"/>
              <a:cs typeface="Cambria"/>
            </a:endParaRPr>
          </a:p>
        </p:txBody>
      </p:sp>
      <p:grpSp>
        <p:nvGrpSpPr>
          <p:cNvPr id="77" name="object 77"/>
          <p:cNvGrpSpPr/>
          <p:nvPr/>
        </p:nvGrpSpPr>
        <p:grpSpPr>
          <a:xfrm>
            <a:off x="4245040" y="2338668"/>
            <a:ext cx="139576" cy="750220"/>
            <a:chOff x="2007122" y="1106536"/>
            <a:chExt cx="66040" cy="354965"/>
          </a:xfrm>
        </p:grpSpPr>
        <p:sp>
          <p:nvSpPr>
            <p:cNvPr id="78" name="object 78"/>
            <p:cNvSpPr/>
            <p:nvPr/>
          </p:nvSpPr>
          <p:spPr>
            <a:xfrm>
              <a:off x="2040018"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79" name="object 79"/>
            <p:cNvSpPr/>
            <p:nvPr/>
          </p:nvSpPr>
          <p:spPr>
            <a:xfrm>
              <a:off x="2009652" y="110906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83" name="object 83"/>
          <p:cNvSpPr txBox="1"/>
          <p:nvPr/>
        </p:nvSpPr>
        <p:spPr>
          <a:xfrm>
            <a:off x="6468695" y="1942514"/>
            <a:ext cx="4795232" cy="3521957"/>
          </a:xfrm>
          <a:prstGeom prst="rect">
            <a:avLst/>
          </a:prstGeom>
        </p:spPr>
        <p:txBody>
          <a:bodyPr vert="horz" wrap="square" lIns="0" tIns="14763" rIns="0" bIns="0" rtlCol="0">
            <a:spAutoFit/>
          </a:bodyPr>
          <a:lstStyle/>
          <a:p>
            <a:pPr marL="26841" marR="10737" algn="just">
              <a:lnSpc>
                <a:spcPct val="102600"/>
              </a:lnSpc>
              <a:spcBef>
                <a:spcPts val="116"/>
              </a:spcBef>
            </a:pPr>
            <a:r>
              <a:rPr lang="en-US" sz="2400" spc="70" dirty="0"/>
              <a:t>In </a:t>
            </a:r>
            <a:r>
              <a:rPr lang="en-US" sz="2400" spc="25" dirty="0"/>
              <a:t>many</a:t>
            </a:r>
            <a:r>
              <a:rPr lang="en-US" sz="2400" spc="75" dirty="0"/>
              <a:t> </a:t>
            </a:r>
            <a:r>
              <a:rPr lang="en-US" sz="2400" spc="25" dirty="0"/>
              <a:t>applications</a:t>
            </a:r>
            <a:r>
              <a:rPr lang="en-US" sz="2400" spc="70" dirty="0"/>
              <a:t> </a:t>
            </a:r>
            <a:r>
              <a:rPr lang="en-US" sz="2400" spc="5" dirty="0"/>
              <a:t>the</a:t>
            </a:r>
            <a:r>
              <a:rPr lang="en-US" sz="2400" spc="75" dirty="0"/>
              <a:t> </a:t>
            </a:r>
            <a:r>
              <a:rPr lang="en-US" sz="2400" spc="35" dirty="0"/>
              <a:t>input</a:t>
            </a:r>
            <a:r>
              <a:rPr lang="en-US" sz="2400" spc="75" dirty="0"/>
              <a:t> </a:t>
            </a:r>
            <a:r>
              <a:rPr lang="en-US" sz="2400" spc="20" dirty="0"/>
              <a:t>is</a:t>
            </a:r>
            <a:r>
              <a:rPr lang="en-US" sz="2400" spc="70" dirty="0"/>
              <a:t> </a:t>
            </a:r>
            <a:r>
              <a:rPr lang="en-US" sz="2400" spc="15" dirty="0"/>
              <a:t>not </a:t>
            </a:r>
            <a:r>
              <a:rPr lang="en-US" sz="2400" spc="-229" dirty="0"/>
              <a:t> </a:t>
            </a:r>
            <a:r>
              <a:rPr lang="en-US" sz="2400" spc="-20" dirty="0"/>
              <a:t>of</a:t>
            </a:r>
            <a:r>
              <a:rPr lang="en-US" sz="2400" spc="105" dirty="0"/>
              <a:t> </a:t>
            </a:r>
            <a:r>
              <a:rPr lang="en-US" sz="2400" spc="15" dirty="0"/>
              <a:t>a</a:t>
            </a:r>
            <a:r>
              <a:rPr lang="en-US" sz="2400" spc="114" dirty="0"/>
              <a:t> </a:t>
            </a:r>
            <a:r>
              <a:rPr lang="en-US" sz="2400" spc="15" dirty="0"/>
              <a:t>fixed</a:t>
            </a:r>
            <a:r>
              <a:rPr lang="en-US" sz="2400" spc="110" dirty="0"/>
              <a:t> </a:t>
            </a:r>
            <a:r>
              <a:rPr lang="en-US" sz="2400" spc="5" dirty="0"/>
              <a:t>size</a:t>
            </a:r>
            <a:endParaRPr lang="en-IN" sz="2325" spc="63" dirty="0" smtClean="0">
              <a:latin typeface="Calibri"/>
              <a:cs typeface="Calibri"/>
            </a:endParaRPr>
          </a:p>
          <a:p>
            <a:pPr marL="26841" marR="10737" algn="just">
              <a:lnSpc>
                <a:spcPct val="102600"/>
              </a:lnSpc>
              <a:spcBef>
                <a:spcPts val="116"/>
              </a:spcBef>
            </a:pPr>
            <a:r>
              <a:rPr sz="2325" spc="63" dirty="0" smtClean="0">
                <a:latin typeface="Calibri"/>
                <a:cs typeface="Calibri"/>
              </a:rPr>
              <a:t>Further </a:t>
            </a:r>
            <a:r>
              <a:rPr sz="2325" dirty="0">
                <a:latin typeface="Calibri"/>
                <a:cs typeface="Calibri"/>
              </a:rPr>
              <a:t>successive </a:t>
            </a:r>
            <a:r>
              <a:rPr sz="2325" spc="63" dirty="0">
                <a:latin typeface="Calibri"/>
                <a:cs typeface="Calibri"/>
              </a:rPr>
              <a:t>inputs may </a:t>
            </a:r>
            <a:r>
              <a:rPr sz="2325" spc="32" dirty="0">
                <a:latin typeface="Calibri"/>
                <a:cs typeface="Calibri"/>
              </a:rPr>
              <a:t>not </a:t>
            </a:r>
            <a:r>
              <a:rPr sz="2325" spc="-11" dirty="0">
                <a:latin typeface="Calibri"/>
                <a:cs typeface="Calibri"/>
              </a:rPr>
              <a:t>be </a:t>
            </a:r>
            <a:r>
              <a:rPr sz="2325" dirty="0">
                <a:latin typeface="Calibri"/>
                <a:cs typeface="Calibri"/>
              </a:rPr>
              <a:t> </a:t>
            </a:r>
            <a:r>
              <a:rPr sz="2325" spc="11" dirty="0">
                <a:latin typeface="Calibri"/>
                <a:cs typeface="Calibri"/>
              </a:rPr>
              <a:t>independent</a:t>
            </a:r>
            <a:r>
              <a:rPr sz="2325" spc="232" dirty="0">
                <a:latin typeface="Calibri"/>
                <a:cs typeface="Calibri"/>
              </a:rPr>
              <a:t> </a:t>
            </a:r>
            <a:r>
              <a:rPr sz="2325" spc="-42" dirty="0">
                <a:latin typeface="Calibri"/>
                <a:cs typeface="Calibri"/>
              </a:rPr>
              <a:t>of</a:t>
            </a:r>
            <a:r>
              <a:rPr sz="2325" spc="222" dirty="0">
                <a:latin typeface="Calibri"/>
                <a:cs typeface="Calibri"/>
              </a:rPr>
              <a:t> </a:t>
            </a:r>
            <a:r>
              <a:rPr sz="2325" spc="-21" dirty="0">
                <a:latin typeface="Calibri"/>
                <a:cs typeface="Calibri"/>
              </a:rPr>
              <a:t>each</a:t>
            </a:r>
            <a:r>
              <a:rPr sz="2325" spc="232" dirty="0">
                <a:latin typeface="Calibri"/>
                <a:cs typeface="Calibri"/>
              </a:rPr>
              <a:t> </a:t>
            </a:r>
            <a:r>
              <a:rPr sz="2325" spc="11" dirty="0">
                <a:latin typeface="Calibri"/>
                <a:cs typeface="Calibri"/>
              </a:rPr>
              <a:t>other</a:t>
            </a:r>
            <a:endParaRPr sz="2325" dirty="0">
              <a:latin typeface="Calibri"/>
              <a:cs typeface="Calibri"/>
            </a:endParaRPr>
          </a:p>
          <a:p>
            <a:pPr marL="26841" marR="10737" algn="just">
              <a:lnSpc>
                <a:spcPct val="102600"/>
              </a:lnSpc>
              <a:spcBef>
                <a:spcPts val="634"/>
              </a:spcBef>
            </a:pPr>
            <a:r>
              <a:rPr sz="2325" spc="85" dirty="0">
                <a:latin typeface="Calibri"/>
                <a:cs typeface="Calibri"/>
              </a:rPr>
              <a:t>For</a:t>
            </a:r>
            <a:r>
              <a:rPr sz="2325" spc="95" dirty="0">
                <a:latin typeface="Calibri"/>
                <a:cs typeface="Calibri"/>
              </a:rPr>
              <a:t> </a:t>
            </a:r>
            <a:r>
              <a:rPr sz="2325" spc="32" dirty="0">
                <a:latin typeface="Calibri"/>
                <a:cs typeface="Calibri"/>
              </a:rPr>
              <a:t>example,</a:t>
            </a:r>
            <a:r>
              <a:rPr sz="2325" spc="42" dirty="0">
                <a:latin typeface="Calibri"/>
                <a:cs typeface="Calibri"/>
              </a:rPr>
              <a:t> </a:t>
            </a:r>
            <a:r>
              <a:rPr sz="2325" spc="11" dirty="0">
                <a:latin typeface="Calibri"/>
                <a:cs typeface="Calibri"/>
              </a:rPr>
              <a:t>consider</a:t>
            </a:r>
            <a:r>
              <a:rPr sz="2325" spc="21" dirty="0">
                <a:latin typeface="Calibri"/>
                <a:cs typeface="Calibri"/>
              </a:rPr>
              <a:t> </a:t>
            </a:r>
            <a:r>
              <a:rPr sz="2325" spc="11" dirty="0">
                <a:latin typeface="Calibri"/>
                <a:cs typeface="Calibri"/>
              </a:rPr>
              <a:t>the</a:t>
            </a:r>
            <a:r>
              <a:rPr sz="2325" spc="21" dirty="0">
                <a:latin typeface="Calibri"/>
                <a:cs typeface="Calibri"/>
              </a:rPr>
              <a:t> </a:t>
            </a:r>
            <a:r>
              <a:rPr sz="2325" spc="74" dirty="0">
                <a:latin typeface="Calibri"/>
                <a:cs typeface="Calibri"/>
              </a:rPr>
              <a:t>task  </a:t>
            </a:r>
            <a:r>
              <a:rPr sz="2325" spc="-42" dirty="0">
                <a:latin typeface="Calibri"/>
                <a:cs typeface="Calibri"/>
              </a:rPr>
              <a:t>of </a:t>
            </a:r>
            <a:r>
              <a:rPr sz="2325" spc="-32" dirty="0">
                <a:latin typeface="Calibri"/>
                <a:cs typeface="Calibri"/>
              </a:rPr>
              <a:t> </a:t>
            </a:r>
            <a:r>
              <a:rPr sz="2325" spc="32" dirty="0">
                <a:latin typeface="Calibri"/>
                <a:cs typeface="Calibri"/>
              </a:rPr>
              <a:t>auto</a:t>
            </a:r>
            <a:r>
              <a:rPr sz="2325" spc="222" dirty="0">
                <a:latin typeface="Calibri"/>
                <a:cs typeface="Calibri"/>
              </a:rPr>
              <a:t> </a:t>
            </a:r>
            <a:r>
              <a:rPr sz="2325" spc="21" dirty="0">
                <a:latin typeface="Calibri"/>
                <a:cs typeface="Calibri"/>
              </a:rPr>
              <a:t>completion</a:t>
            </a:r>
            <a:endParaRPr sz="2325" dirty="0">
              <a:latin typeface="Calibri"/>
              <a:cs typeface="Calibri"/>
            </a:endParaRPr>
          </a:p>
          <a:p>
            <a:pPr marL="26841" marR="10737" algn="just">
              <a:lnSpc>
                <a:spcPct val="102600"/>
              </a:lnSpc>
              <a:spcBef>
                <a:spcPts val="634"/>
              </a:spcBef>
            </a:pPr>
            <a:r>
              <a:rPr sz="2325" spc="85" dirty="0">
                <a:latin typeface="Calibri"/>
                <a:cs typeface="Calibri"/>
              </a:rPr>
              <a:t>Given </a:t>
            </a:r>
            <a:r>
              <a:rPr sz="2325" spc="11" dirty="0">
                <a:latin typeface="Calibri"/>
                <a:cs typeface="Calibri"/>
              </a:rPr>
              <a:t>the </a:t>
            </a:r>
            <a:r>
              <a:rPr sz="2325" spc="42" dirty="0">
                <a:latin typeface="Calibri"/>
                <a:cs typeface="Calibri"/>
              </a:rPr>
              <a:t>first </a:t>
            </a:r>
            <a:r>
              <a:rPr sz="2325" spc="32" dirty="0">
                <a:latin typeface="Calibri"/>
                <a:cs typeface="Calibri"/>
              </a:rPr>
              <a:t>character </a:t>
            </a:r>
            <a:r>
              <a:rPr sz="2325" spc="53" dirty="0">
                <a:latin typeface="Calibri"/>
                <a:cs typeface="Calibri"/>
              </a:rPr>
              <a:t>‘d’ </a:t>
            </a:r>
            <a:r>
              <a:rPr sz="2325" spc="21" dirty="0">
                <a:latin typeface="Calibri"/>
                <a:cs typeface="Calibri"/>
              </a:rPr>
              <a:t>you </a:t>
            </a:r>
            <a:r>
              <a:rPr sz="2325" spc="11" dirty="0">
                <a:latin typeface="Calibri"/>
                <a:cs typeface="Calibri"/>
              </a:rPr>
              <a:t>want </a:t>
            </a:r>
            <a:r>
              <a:rPr sz="2325" spc="21" dirty="0">
                <a:latin typeface="Calibri"/>
                <a:cs typeface="Calibri"/>
              </a:rPr>
              <a:t> to </a:t>
            </a:r>
            <a:r>
              <a:rPr sz="2325" spc="42" dirty="0">
                <a:latin typeface="Calibri"/>
                <a:cs typeface="Calibri"/>
              </a:rPr>
              <a:t>predict </a:t>
            </a:r>
            <a:r>
              <a:rPr sz="2325" spc="11" dirty="0">
                <a:latin typeface="Calibri"/>
                <a:cs typeface="Calibri"/>
              </a:rPr>
              <a:t>the </a:t>
            </a:r>
            <a:r>
              <a:rPr sz="2325" spc="53" dirty="0">
                <a:latin typeface="Calibri"/>
                <a:cs typeface="Calibri"/>
              </a:rPr>
              <a:t>next </a:t>
            </a:r>
            <a:r>
              <a:rPr sz="2325" spc="32" dirty="0">
                <a:latin typeface="Calibri"/>
                <a:cs typeface="Calibri"/>
              </a:rPr>
              <a:t>character </a:t>
            </a:r>
            <a:r>
              <a:rPr sz="2325" spc="-11" dirty="0">
                <a:latin typeface="Calibri"/>
                <a:cs typeface="Calibri"/>
              </a:rPr>
              <a:t>‘e’</a:t>
            </a:r>
            <a:r>
              <a:rPr sz="2325" spc="497" dirty="0">
                <a:latin typeface="Calibri"/>
                <a:cs typeface="Calibri"/>
              </a:rPr>
              <a:t> </a:t>
            </a:r>
            <a:r>
              <a:rPr sz="2325" spc="42" dirty="0">
                <a:latin typeface="Calibri"/>
                <a:cs typeface="Calibri"/>
              </a:rPr>
              <a:t>and </a:t>
            </a:r>
            <a:r>
              <a:rPr sz="2325" spc="53" dirty="0">
                <a:latin typeface="Calibri"/>
                <a:cs typeface="Calibri"/>
              </a:rPr>
              <a:t> </a:t>
            </a:r>
            <a:r>
              <a:rPr sz="2325" spc="-42" dirty="0">
                <a:latin typeface="Calibri"/>
                <a:cs typeface="Calibri"/>
              </a:rPr>
              <a:t>so</a:t>
            </a:r>
            <a:r>
              <a:rPr sz="2325" spc="232" dirty="0">
                <a:latin typeface="Calibri"/>
                <a:cs typeface="Calibri"/>
              </a:rPr>
              <a:t> </a:t>
            </a:r>
            <a:r>
              <a:rPr sz="2325" spc="-11" dirty="0">
                <a:latin typeface="Calibri"/>
                <a:cs typeface="Calibri"/>
              </a:rPr>
              <a:t>on</a:t>
            </a:r>
            <a:endParaRPr sz="2325" dirty="0">
              <a:latin typeface="Calibri"/>
              <a:cs typeface="Calibri"/>
            </a:endParaRPr>
          </a:p>
        </p:txBody>
      </p:sp>
      <p:sp>
        <p:nvSpPr>
          <p:cNvPr id="89" name="object 89"/>
          <p:cNvSpPr txBox="1"/>
          <p:nvPr/>
        </p:nvSpPr>
        <p:spPr>
          <a:xfrm>
            <a:off x="11681631" y="6356568"/>
            <a:ext cx="446909"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4/41</a:t>
            </a:r>
            <a:endParaRPr sz="1268">
              <a:latin typeface="Calibri"/>
              <a:cs typeface="Calibri"/>
            </a:endParaRPr>
          </a:p>
        </p:txBody>
      </p:sp>
      <p:sp>
        <p:nvSpPr>
          <p:cNvPr id="93" name="Title 1"/>
          <p:cNvSpPr>
            <a:spLocks noGrp="1"/>
          </p:cNvSpPr>
          <p:nvPr>
            <p:ph type="title"/>
          </p:nvPr>
        </p:nvSpPr>
        <p:spPr>
          <a:xfrm>
            <a:off x="1097280" y="162367"/>
            <a:ext cx="10058400" cy="1109772"/>
          </a:xfrm>
        </p:spPr>
        <p:txBody>
          <a:bodyPr/>
          <a:lstStyle/>
          <a:p>
            <a:r>
              <a:rPr lang="en-IN" spc="32" dirty="0"/>
              <a:t>Sequence Learning </a:t>
            </a:r>
            <a:endParaRPr lang="en-IN" dirty="0"/>
          </a:p>
        </p:txBody>
      </p:sp>
    </p:spTree>
    <p:extLst>
      <p:ext uri="{BB962C8B-B14F-4D97-AF65-F5344CB8AC3E}">
        <p14:creationId xmlns:p14="http://schemas.microsoft.com/office/powerpoint/2010/main" val="1546779434"/>
      </p:ext>
    </p:extLst>
  </p:cSld>
  <p:clrMapOvr>
    <a:masterClrMapping/>
  </p:clrMapOvr>
  <p:transition>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00000"/>
              <a:buFont typeface="Calibri"/>
              <a:buNone/>
            </a:pPr>
            <a:r>
              <a:rPr lang="en-US"/>
              <a:t>Sequence Learning with Multiple RNN Layers</a:t>
            </a:r>
            <a:endParaRPr/>
          </a:p>
        </p:txBody>
      </p:sp>
      <p:sp>
        <p:nvSpPr>
          <p:cNvPr id="473" name="Google Shape;473;p44"/>
          <p:cNvSpPr txBox="1">
            <a:spLocks noGrp="1"/>
          </p:cNvSpPr>
          <p:nvPr>
            <p:ph type="body" idx="1"/>
          </p:nvPr>
        </p:nvSpPr>
        <p:spPr>
          <a:xfrm>
            <a:off x="771646" y="1574620"/>
            <a:ext cx="10515600" cy="478173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b="1"/>
              <a:t>Sequence-to-Sequence (Seq2Seq) model</a:t>
            </a:r>
            <a:endParaRPr/>
          </a:p>
          <a:p>
            <a:pPr marL="384048" lvl="1" indent="-182880" algn="l" rtl="0">
              <a:lnSpc>
                <a:spcPct val="90000"/>
              </a:lnSpc>
              <a:spcBef>
                <a:spcPts val="400"/>
              </a:spcBef>
              <a:spcAft>
                <a:spcPts val="0"/>
              </a:spcAft>
              <a:buSzPts val="1800"/>
              <a:buChar char="◦"/>
            </a:pPr>
            <a:r>
              <a:rPr lang="en-US"/>
              <a:t>Developed by Google in 2018 for use in machine translation.</a:t>
            </a:r>
            <a:endParaRPr/>
          </a:p>
          <a:p>
            <a:pPr marL="384048" lvl="1" indent="-182880" algn="l" rtl="0">
              <a:lnSpc>
                <a:spcPct val="90000"/>
              </a:lnSpc>
              <a:spcBef>
                <a:spcPts val="600"/>
              </a:spcBef>
              <a:spcAft>
                <a:spcPts val="0"/>
              </a:spcAft>
              <a:buSzPts val="1800"/>
              <a:buChar char="◦"/>
            </a:pPr>
            <a:r>
              <a:rPr lang="en-US"/>
              <a:t>Seq2seq turns one sequence into another sequence. It does so by use of a recurrent neural network (RNN) or more often LSTM or GRU to avoid the problem of vanishing gradient. </a:t>
            </a:r>
            <a:endParaRPr/>
          </a:p>
          <a:p>
            <a:pPr marL="384048" lvl="1" indent="-182880" algn="l" rtl="0">
              <a:lnSpc>
                <a:spcPct val="90000"/>
              </a:lnSpc>
              <a:spcBef>
                <a:spcPts val="600"/>
              </a:spcBef>
              <a:spcAft>
                <a:spcPts val="0"/>
              </a:spcAft>
              <a:buSzPts val="1800"/>
              <a:buChar char="◦"/>
            </a:pPr>
            <a:r>
              <a:rPr lang="en-US"/>
              <a:t>The primary components are one Encoder and one Decoder network. The encoder turns each item into a corresponding hidden vector containing the item and its context. The decoder reverses the process, turning the vector into an output item, using the previous output as the input context.</a:t>
            </a:r>
            <a:endParaRPr/>
          </a:p>
          <a:p>
            <a:pPr marL="384048" lvl="1" indent="-182880" algn="l" rtl="0">
              <a:lnSpc>
                <a:spcPct val="90000"/>
              </a:lnSpc>
              <a:spcBef>
                <a:spcPts val="600"/>
              </a:spcBef>
              <a:spcAft>
                <a:spcPts val="0"/>
              </a:spcAft>
              <a:buSzPts val="1800"/>
              <a:buChar char="◦"/>
            </a:pPr>
            <a:r>
              <a:rPr lang="en-US" b="1"/>
              <a:t>Encoder RNN</a:t>
            </a:r>
            <a:r>
              <a:rPr lang="en-US"/>
              <a:t>: extract and compress the </a:t>
            </a:r>
            <a:endParaRPr/>
          </a:p>
          <a:p>
            <a:pPr marL="457200" lvl="1" indent="0" algn="l" rtl="0">
              <a:lnSpc>
                <a:spcPct val="90000"/>
              </a:lnSpc>
              <a:spcBef>
                <a:spcPts val="600"/>
              </a:spcBef>
              <a:spcAft>
                <a:spcPts val="0"/>
              </a:spcAft>
              <a:buSzPts val="1800"/>
              <a:buNone/>
            </a:pPr>
            <a:r>
              <a:rPr lang="en-US"/>
              <a:t>    semantics from the input sequence</a:t>
            </a:r>
            <a:endParaRPr/>
          </a:p>
          <a:p>
            <a:pPr marL="384048" lvl="1" indent="-182880" algn="l" rtl="0">
              <a:lnSpc>
                <a:spcPct val="90000"/>
              </a:lnSpc>
              <a:spcBef>
                <a:spcPts val="600"/>
              </a:spcBef>
              <a:spcAft>
                <a:spcPts val="0"/>
              </a:spcAft>
              <a:buSzPts val="1800"/>
              <a:buChar char="◦"/>
            </a:pPr>
            <a:r>
              <a:rPr lang="en-US" b="1"/>
              <a:t>Decoder RNN</a:t>
            </a:r>
            <a:r>
              <a:rPr lang="en-US"/>
              <a:t>: generate a sequence based </a:t>
            </a:r>
            <a:endParaRPr/>
          </a:p>
          <a:p>
            <a:pPr marL="457200" lvl="1" indent="0" algn="l" rtl="0">
              <a:lnSpc>
                <a:spcPct val="90000"/>
              </a:lnSpc>
              <a:spcBef>
                <a:spcPts val="600"/>
              </a:spcBef>
              <a:spcAft>
                <a:spcPts val="0"/>
              </a:spcAft>
              <a:buSzPts val="1800"/>
              <a:buNone/>
            </a:pPr>
            <a:r>
              <a:rPr lang="en-US"/>
              <a:t>     on the input semantics</a:t>
            </a:r>
            <a:endParaRPr/>
          </a:p>
          <a:p>
            <a:pPr marL="384048" lvl="1" indent="-182880" algn="l" rtl="0">
              <a:lnSpc>
                <a:spcPct val="90000"/>
              </a:lnSpc>
              <a:spcBef>
                <a:spcPts val="600"/>
              </a:spcBef>
              <a:spcAft>
                <a:spcPts val="0"/>
              </a:spcAft>
              <a:buSzPts val="1800"/>
              <a:buChar char="◦"/>
            </a:pPr>
            <a:r>
              <a:rPr lang="en-US"/>
              <a:t>Apply to tasks such as machine </a:t>
            </a:r>
            <a:endParaRPr/>
          </a:p>
          <a:p>
            <a:pPr marL="457200" lvl="1" indent="0" algn="l" rtl="0">
              <a:lnSpc>
                <a:spcPct val="90000"/>
              </a:lnSpc>
              <a:spcBef>
                <a:spcPts val="600"/>
              </a:spcBef>
              <a:spcAft>
                <a:spcPts val="0"/>
              </a:spcAft>
              <a:buSzPts val="1800"/>
              <a:buNone/>
            </a:pPr>
            <a:r>
              <a:rPr lang="en-US"/>
              <a:t>     translation</a:t>
            </a:r>
            <a:endParaRPr/>
          </a:p>
          <a:p>
            <a:pPr marL="566928" lvl="2" indent="-182880" algn="l" rtl="0">
              <a:lnSpc>
                <a:spcPct val="90000"/>
              </a:lnSpc>
              <a:spcBef>
                <a:spcPts val="600"/>
              </a:spcBef>
              <a:spcAft>
                <a:spcPts val="0"/>
              </a:spcAft>
              <a:buSzPts val="1400"/>
              <a:buChar char="◦"/>
            </a:pPr>
            <a:r>
              <a:rPr lang="en-US"/>
              <a:t>Similar underlying semantics</a:t>
            </a:r>
            <a:endParaRPr/>
          </a:p>
          <a:p>
            <a:pPr marL="566928" lvl="2" indent="-182880" algn="l" rtl="0">
              <a:lnSpc>
                <a:spcPct val="90000"/>
              </a:lnSpc>
              <a:spcBef>
                <a:spcPts val="600"/>
              </a:spcBef>
              <a:spcAft>
                <a:spcPts val="0"/>
              </a:spcAft>
              <a:buSzPts val="1400"/>
              <a:buChar char="◦"/>
            </a:pPr>
            <a:r>
              <a:rPr lang="en-US"/>
              <a:t>E.g., “I love you.” to “Je t’aime.”</a:t>
            </a:r>
            <a:endParaRPr/>
          </a:p>
        </p:txBody>
      </p:sp>
      <p:sp>
        <p:nvSpPr>
          <p:cNvPr id="474" name="Google Shape;474;p4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475" name="Google Shape;475;p44"/>
          <p:cNvGrpSpPr/>
          <p:nvPr/>
        </p:nvGrpSpPr>
        <p:grpSpPr>
          <a:xfrm>
            <a:off x="5205984" y="3680612"/>
            <a:ext cx="6528874" cy="2779173"/>
            <a:chOff x="5586984" y="4019582"/>
            <a:chExt cx="6528874" cy="2779173"/>
          </a:xfrm>
        </p:grpSpPr>
        <p:grpSp>
          <p:nvGrpSpPr>
            <p:cNvPr id="476" name="Google Shape;476;p44"/>
            <p:cNvGrpSpPr/>
            <p:nvPr/>
          </p:nvGrpSpPr>
          <p:grpSpPr>
            <a:xfrm>
              <a:off x="5586984" y="4019582"/>
              <a:ext cx="6528874" cy="2779173"/>
              <a:chOff x="5586984" y="4019582"/>
              <a:chExt cx="6528874" cy="2779173"/>
            </a:xfrm>
          </p:grpSpPr>
          <p:grpSp>
            <p:nvGrpSpPr>
              <p:cNvPr id="477" name="Google Shape;477;p44"/>
              <p:cNvGrpSpPr/>
              <p:nvPr/>
            </p:nvGrpSpPr>
            <p:grpSpPr>
              <a:xfrm>
                <a:off x="5586984" y="4019582"/>
                <a:ext cx="6528874" cy="2779173"/>
                <a:chOff x="5586984" y="4019582"/>
                <a:chExt cx="6528874" cy="2779173"/>
              </a:xfrm>
            </p:grpSpPr>
            <p:pic>
              <p:nvPicPr>
                <p:cNvPr id="478" name="Google Shape;478;p44"/>
                <p:cNvPicPr preferRelativeResize="0"/>
                <p:nvPr/>
              </p:nvPicPr>
              <p:blipFill rotWithShape="1">
                <a:blip r:embed="rId3">
                  <a:alphaModFix/>
                </a:blip>
                <a:srcRect l="35931" t="9228" r="6380" b="13701"/>
                <a:stretch/>
              </p:blipFill>
              <p:spPr>
                <a:xfrm>
                  <a:off x="8560261" y="4019582"/>
                  <a:ext cx="3555597" cy="1573046"/>
                </a:xfrm>
                <a:prstGeom prst="rect">
                  <a:avLst/>
                </a:prstGeom>
                <a:noFill/>
                <a:ln>
                  <a:noFill/>
                </a:ln>
              </p:spPr>
            </p:pic>
            <p:pic>
              <p:nvPicPr>
                <p:cNvPr id="479" name="Google Shape;479;p44"/>
                <p:cNvPicPr preferRelativeResize="0"/>
                <p:nvPr/>
              </p:nvPicPr>
              <p:blipFill rotWithShape="1">
                <a:blip r:embed="rId3">
                  <a:alphaModFix/>
                </a:blip>
                <a:srcRect l="35931" t="12048" r="6380" b="13700"/>
                <a:stretch/>
              </p:blipFill>
              <p:spPr>
                <a:xfrm>
                  <a:off x="5586984" y="5221224"/>
                  <a:ext cx="3701084" cy="1577531"/>
                </a:xfrm>
                <a:prstGeom prst="rect">
                  <a:avLst/>
                </a:prstGeom>
                <a:noFill/>
                <a:ln>
                  <a:noFill/>
                </a:ln>
              </p:spPr>
            </p:pic>
            <p:sp>
              <p:nvSpPr>
                <p:cNvPr id="480" name="Google Shape;480;p44"/>
                <p:cNvSpPr/>
                <p:nvPr/>
              </p:nvSpPr>
              <p:spPr>
                <a:xfrm>
                  <a:off x="9546336" y="4946904"/>
                  <a:ext cx="2432304" cy="600004"/>
                </a:xfrm>
                <a:prstGeom prst="rect">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44"/>
                <p:cNvSpPr/>
                <p:nvPr/>
              </p:nvSpPr>
              <p:spPr>
                <a:xfrm>
                  <a:off x="5744648" y="5193792"/>
                  <a:ext cx="2432304" cy="600004"/>
                </a:xfrm>
                <a:prstGeom prst="rect">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44"/>
                <p:cNvSpPr/>
                <p:nvPr/>
              </p:nvSpPr>
              <p:spPr>
                <a:xfrm>
                  <a:off x="8756650" y="4655292"/>
                  <a:ext cx="415925" cy="263525"/>
                </a:xfrm>
                <a:prstGeom prst="rect">
                  <a:avLst/>
                </a:prstGeom>
                <a:solidFill>
                  <a:srgbClr val="E1F7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83" name="Google Shape;483;p44"/>
                <p:cNvSpPr/>
                <p:nvPr/>
              </p:nvSpPr>
              <p:spPr>
                <a:xfrm>
                  <a:off x="9533636" y="4655292"/>
                  <a:ext cx="415925" cy="263525"/>
                </a:xfrm>
                <a:prstGeom prst="rect">
                  <a:avLst/>
                </a:prstGeom>
                <a:solidFill>
                  <a:srgbClr val="E1F7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84" name="Google Shape;484;p44"/>
                <p:cNvSpPr/>
                <p:nvPr/>
              </p:nvSpPr>
              <p:spPr>
                <a:xfrm>
                  <a:off x="10310622" y="4655292"/>
                  <a:ext cx="415925" cy="263525"/>
                </a:xfrm>
                <a:prstGeom prst="rect">
                  <a:avLst/>
                </a:prstGeom>
                <a:solidFill>
                  <a:srgbClr val="E1F7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85" name="Google Shape;485;p44"/>
                <p:cNvSpPr/>
                <p:nvPr/>
              </p:nvSpPr>
              <p:spPr>
                <a:xfrm>
                  <a:off x="11596497" y="4655292"/>
                  <a:ext cx="415925" cy="263525"/>
                </a:xfrm>
                <a:prstGeom prst="rect">
                  <a:avLst/>
                </a:prstGeom>
                <a:solidFill>
                  <a:srgbClr val="E1F7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B</a:t>
                  </a:r>
                  <a:endParaRPr sz="1800">
                    <a:solidFill>
                      <a:schemeClr val="dk1"/>
                    </a:solidFill>
                    <a:latin typeface="Calibri"/>
                    <a:ea typeface="Calibri"/>
                    <a:cs typeface="Calibri"/>
                    <a:sym typeface="Calibri"/>
                  </a:endParaRPr>
                </a:p>
              </p:txBody>
            </p:sp>
            <p:sp>
              <p:nvSpPr>
                <p:cNvPr id="486" name="Google Shape;486;p44"/>
                <p:cNvSpPr/>
                <p:nvPr/>
              </p:nvSpPr>
              <p:spPr>
                <a:xfrm>
                  <a:off x="8855073" y="4095748"/>
                  <a:ext cx="224633" cy="224633"/>
                </a:xfrm>
                <a:prstGeom prst="ellipse">
                  <a:avLst/>
                </a:prstGeom>
                <a:solidFill>
                  <a:schemeClr val="accent2"/>
                </a:solid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endParaRPr sz="1665" baseline="-25000">
                    <a:solidFill>
                      <a:schemeClr val="lt1"/>
                    </a:solidFill>
                    <a:latin typeface="Calibri"/>
                    <a:ea typeface="Calibri"/>
                    <a:cs typeface="Calibri"/>
                    <a:sym typeface="Calibri"/>
                  </a:endParaRPr>
                </a:p>
              </p:txBody>
            </p:sp>
            <p:sp>
              <p:nvSpPr>
                <p:cNvPr id="487" name="Google Shape;487;p44"/>
                <p:cNvSpPr txBox="1"/>
                <p:nvPr/>
              </p:nvSpPr>
              <p:spPr>
                <a:xfrm>
                  <a:off x="8818703" y="4043382"/>
                  <a:ext cx="3762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y</a:t>
                  </a:r>
                  <a:r>
                    <a:rPr lang="en-US" sz="1200" baseline="-25000">
                      <a:solidFill>
                        <a:schemeClr val="dk1"/>
                      </a:solidFill>
                      <a:latin typeface="Calibri"/>
                      <a:ea typeface="Calibri"/>
                      <a:cs typeface="Calibri"/>
                      <a:sym typeface="Calibri"/>
                    </a:rPr>
                    <a:t>0</a:t>
                  </a:r>
                  <a:endParaRPr/>
                </a:p>
              </p:txBody>
            </p:sp>
            <p:sp>
              <p:nvSpPr>
                <p:cNvPr id="488" name="Google Shape;488;p44"/>
                <p:cNvSpPr/>
                <p:nvPr/>
              </p:nvSpPr>
              <p:spPr>
                <a:xfrm>
                  <a:off x="9631662" y="4095748"/>
                  <a:ext cx="224633" cy="224633"/>
                </a:xfrm>
                <a:prstGeom prst="ellipse">
                  <a:avLst/>
                </a:prstGeom>
                <a:solidFill>
                  <a:schemeClr val="accent2"/>
                </a:solid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endParaRPr sz="1665" baseline="-25000">
                    <a:solidFill>
                      <a:schemeClr val="lt1"/>
                    </a:solidFill>
                    <a:latin typeface="Calibri"/>
                    <a:ea typeface="Calibri"/>
                    <a:cs typeface="Calibri"/>
                    <a:sym typeface="Calibri"/>
                  </a:endParaRPr>
                </a:p>
              </p:txBody>
            </p:sp>
            <p:sp>
              <p:nvSpPr>
                <p:cNvPr id="489" name="Google Shape;489;p44"/>
                <p:cNvSpPr/>
                <p:nvPr/>
              </p:nvSpPr>
              <p:spPr>
                <a:xfrm>
                  <a:off x="10406267" y="4095748"/>
                  <a:ext cx="224633" cy="224633"/>
                </a:xfrm>
                <a:prstGeom prst="ellipse">
                  <a:avLst/>
                </a:prstGeom>
                <a:solidFill>
                  <a:schemeClr val="accent2"/>
                </a:solid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endParaRPr sz="1665" baseline="-25000">
                    <a:solidFill>
                      <a:schemeClr val="lt1"/>
                    </a:solidFill>
                    <a:latin typeface="Calibri"/>
                    <a:ea typeface="Calibri"/>
                    <a:cs typeface="Calibri"/>
                    <a:sym typeface="Calibri"/>
                  </a:endParaRPr>
                </a:p>
              </p:txBody>
            </p:sp>
            <p:sp>
              <p:nvSpPr>
                <p:cNvPr id="490" name="Google Shape;490;p44"/>
                <p:cNvSpPr/>
                <p:nvPr/>
              </p:nvSpPr>
              <p:spPr>
                <a:xfrm>
                  <a:off x="11692142" y="4095748"/>
                  <a:ext cx="224633" cy="224633"/>
                </a:xfrm>
                <a:prstGeom prst="ellipse">
                  <a:avLst/>
                </a:prstGeom>
                <a:solidFill>
                  <a:schemeClr val="accent2"/>
                </a:solid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endParaRPr sz="1665" baseline="-25000">
                    <a:solidFill>
                      <a:schemeClr val="lt1"/>
                    </a:solidFill>
                    <a:latin typeface="Calibri"/>
                    <a:ea typeface="Calibri"/>
                    <a:cs typeface="Calibri"/>
                    <a:sym typeface="Calibri"/>
                  </a:endParaRPr>
                </a:p>
              </p:txBody>
            </p:sp>
            <p:sp>
              <p:nvSpPr>
                <p:cNvPr id="491" name="Google Shape;491;p44"/>
                <p:cNvSpPr txBox="1"/>
                <p:nvPr/>
              </p:nvSpPr>
              <p:spPr>
                <a:xfrm>
                  <a:off x="9593308" y="4043382"/>
                  <a:ext cx="3762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y</a:t>
                  </a:r>
                  <a:r>
                    <a:rPr lang="en-US" sz="1200" baseline="-25000">
                      <a:solidFill>
                        <a:schemeClr val="dk1"/>
                      </a:solidFill>
                      <a:latin typeface="Calibri"/>
                      <a:ea typeface="Calibri"/>
                      <a:cs typeface="Calibri"/>
                      <a:sym typeface="Calibri"/>
                    </a:rPr>
                    <a:t>1</a:t>
                  </a:r>
                  <a:endParaRPr/>
                </a:p>
              </p:txBody>
            </p:sp>
            <p:sp>
              <p:nvSpPr>
                <p:cNvPr id="492" name="Google Shape;492;p44"/>
                <p:cNvSpPr txBox="1"/>
                <p:nvPr/>
              </p:nvSpPr>
              <p:spPr>
                <a:xfrm>
                  <a:off x="10370595" y="4043382"/>
                  <a:ext cx="3762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y</a:t>
                  </a:r>
                  <a:r>
                    <a:rPr lang="en-US" sz="1200" baseline="-25000">
                      <a:solidFill>
                        <a:schemeClr val="dk1"/>
                      </a:solidFill>
                      <a:latin typeface="Calibri"/>
                      <a:ea typeface="Calibri"/>
                      <a:cs typeface="Calibri"/>
                      <a:sym typeface="Calibri"/>
                    </a:rPr>
                    <a:t>2</a:t>
                  </a:r>
                  <a:endParaRPr/>
                </a:p>
              </p:txBody>
            </p:sp>
            <p:sp>
              <p:nvSpPr>
                <p:cNvPr id="493" name="Google Shape;493;p44"/>
                <p:cNvSpPr txBox="1"/>
                <p:nvPr/>
              </p:nvSpPr>
              <p:spPr>
                <a:xfrm>
                  <a:off x="11636185" y="4043382"/>
                  <a:ext cx="37623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y</a:t>
                  </a:r>
                  <a:r>
                    <a:rPr lang="en-US" sz="1200" baseline="-25000">
                      <a:solidFill>
                        <a:schemeClr val="dk1"/>
                      </a:solidFill>
                      <a:latin typeface="Calibri"/>
                      <a:ea typeface="Calibri"/>
                      <a:cs typeface="Calibri"/>
                      <a:sym typeface="Calibri"/>
                    </a:rPr>
                    <a:t>m</a:t>
                  </a:r>
                  <a:endParaRPr sz="1200" baseline="-25000">
                    <a:solidFill>
                      <a:schemeClr val="dk1"/>
                    </a:solidFill>
                    <a:latin typeface="Calibri"/>
                    <a:ea typeface="Calibri"/>
                    <a:cs typeface="Calibri"/>
                    <a:sym typeface="Calibri"/>
                  </a:endParaRPr>
                </a:p>
              </p:txBody>
            </p:sp>
          </p:grpSp>
          <p:sp>
            <p:nvSpPr>
              <p:cNvPr id="494" name="Google Shape;494;p44"/>
              <p:cNvSpPr txBox="1"/>
              <p:nvPr/>
            </p:nvSpPr>
            <p:spPr>
              <a:xfrm>
                <a:off x="11007993" y="4024330"/>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grpSp>
        <p:sp>
          <p:nvSpPr>
            <p:cNvPr id="495" name="Google Shape;495;p44"/>
            <p:cNvSpPr txBox="1"/>
            <p:nvPr/>
          </p:nvSpPr>
          <p:spPr>
            <a:xfrm>
              <a:off x="5973392" y="5221224"/>
              <a:ext cx="23612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 RNN as the encoder</a:t>
              </a:r>
              <a:endParaRPr/>
            </a:p>
          </p:txBody>
        </p:sp>
        <p:sp>
          <p:nvSpPr>
            <p:cNvPr id="496" name="Google Shape;496;p44"/>
            <p:cNvSpPr txBox="1"/>
            <p:nvPr/>
          </p:nvSpPr>
          <p:spPr>
            <a:xfrm>
              <a:off x="9494037" y="5247096"/>
              <a:ext cx="23612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 RNN as the decoder</a:t>
              </a:r>
              <a:endParaRPr/>
            </a:p>
          </p:txBody>
        </p:sp>
        <p:cxnSp>
          <p:nvCxnSpPr>
            <p:cNvPr id="497" name="Google Shape;497;p44"/>
            <p:cNvCxnSpPr>
              <a:stCxn id="495" idx="2"/>
            </p:cNvCxnSpPr>
            <p:nvPr/>
          </p:nvCxnSpPr>
          <p:spPr>
            <a:xfrm>
              <a:off x="7154004" y="5590556"/>
              <a:ext cx="0" cy="203100"/>
            </a:xfrm>
            <a:prstGeom prst="straightConnector1">
              <a:avLst/>
            </a:prstGeom>
            <a:noFill/>
            <a:ln w="28575" cap="flat" cmpd="sng">
              <a:solidFill>
                <a:schemeClr val="dk1"/>
              </a:solidFill>
              <a:prstDash val="solid"/>
              <a:round/>
              <a:headEnd type="none" w="sm" len="sm"/>
              <a:tailEnd type="triangle" w="med" len="med"/>
            </a:ln>
          </p:spPr>
        </p:cxnSp>
        <p:cxnSp>
          <p:nvCxnSpPr>
            <p:cNvPr id="498" name="Google Shape;498;p44"/>
            <p:cNvCxnSpPr>
              <a:stCxn id="496" idx="0"/>
            </p:cNvCxnSpPr>
            <p:nvPr/>
          </p:nvCxnSpPr>
          <p:spPr>
            <a:xfrm rot="10800000">
              <a:off x="10674649" y="5053896"/>
              <a:ext cx="0" cy="193200"/>
            </a:xfrm>
            <a:prstGeom prst="straightConnector1">
              <a:avLst/>
            </a:prstGeom>
            <a:noFill/>
            <a:ln w="28575" cap="flat" cmpd="sng">
              <a:solidFill>
                <a:schemeClr val="dk1"/>
              </a:solidFill>
              <a:prstDash val="solid"/>
              <a:round/>
              <a:headEnd type="none" w="sm" len="sm"/>
              <a:tailEnd type="triangle" w="med" len="med"/>
            </a:ln>
          </p:spPr>
        </p:cxnSp>
        <p:sp>
          <p:nvSpPr>
            <p:cNvPr id="499" name="Google Shape;499;p44"/>
            <p:cNvSpPr txBox="1"/>
            <p:nvPr/>
          </p:nvSpPr>
          <p:spPr>
            <a:xfrm>
              <a:off x="9475991" y="6327208"/>
              <a:ext cx="1689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 sequence</a:t>
              </a:r>
              <a:endParaRPr/>
            </a:p>
          </p:txBody>
        </p:sp>
        <p:sp>
          <p:nvSpPr>
            <p:cNvPr id="500" name="Google Shape;500;p44"/>
            <p:cNvSpPr txBox="1"/>
            <p:nvPr/>
          </p:nvSpPr>
          <p:spPr>
            <a:xfrm>
              <a:off x="6565303" y="4693571"/>
              <a:ext cx="19856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Encoded semantics</a:t>
              </a:r>
              <a:endParaRPr/>
            </a:p>
          </p:txBody>
        </p:sp>
        <p:sp>
          <p:nvSpPr>
            <p:cNvPr id="501" name="Google Shape;501;p44"/>
            <p:cNvSpPr txBox="1"/>
            <p:nvPr/>
          </p:nvSpPr>
          <p:spPr>
            <a:xfrm>
              <a:off x="6560589" y="4043382"/>
              <a:ext cx="19716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Decoded sequence</a:t>
              </a:r>
              <a:endParaRPr/>
            </a:p>
          </p:txBody>
        </p:sp>
        <p:cxnSp>
          <p:nvCxnSpPr>
            <p:cNvPr id="502" name="Google Shape;502;p44"/>
            <p:cNvCxnSpPr/>
            <p:nvPr/>
          </p:nvCxnSpPr>
          <p:spPr>
            <a:xfrm>
              <a:off x="8077200" y="5053754"/>
              <a:ext cx="707078" cy="193152"/>
            </a:xfrm>
            <a:prstGeom prst="straightConnector1">
              <a:avLst/>
            </a:prstGeom>
            <a:noFill/>
            <a:ln w="28575" cap="flat" cmpd="sng">
              <a:solidFill>
                <a:schemeClr val="dk1"/>
              </a:solidFill>
              <a:prstDash val="solid"/>
              <a:round/>
              <a:headEnd type="none" w="sm" len="sm"/>
              <a:tailEnd type="triangle" w="med" len="med"/>
            </a:ln>
          </p:spPr>
        </p:cxnSp>
        <p:cxnSp>
          <p:nvCxnSpPr>
            <p:cNvPr id="503" name="Google Shape;503;p44"/>
            <p:cNvCxnSpPr>
              <a:stCxn id="501" idx="3"/>
            </p:cNvCxnSpPr>
            <p:nvPr/>
          </p:nvCxnSpPr>
          <p:spPr>
            <a:xfrm>
              <a:off x="8532283" y="4228048"/>
              <a:ext cx="234600" cy="0"/>
            </a:xfrm>
            <a:prstGeom prst="straightConnector1">
              <a:avLst/>
            </a:prstGeom>
            <a:noFill/>
            <a:ln w="28575" cap="flat" cmpd="sng">
              <a:solidFill>
                <a:schemeClr val="dk1"/>
              </a:solidFill>
              <a:prstDash val="solid"/>
              <a:round/>
              <a:headEnd type="none" w="sm" len="sm"/>
              <a:tailEnd type="triangle" w="med" len="med"/>
            </a:ln>
          </p:spPr>
        </p:cxnSp>
        <p:cxnSp>
          <p:nvCxnSpPr>
            <p:cNvPr id="504" name="Google Shape;504;p44"/>
            <p:cNvCxnSpPr>
              <a:stCxn id="499" idx="1"/>
            </p:cNvCxnSpPr>
            <p:nvPr/>
          </p:nvCxnSpPr>
          <p:spPr>
            <a:xfrm rot="10800000">
              <a:off x="9172691" y="6511874"/>
              <a:ext cx="303300" cy="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5"/>
          <p:cNvSpPr txBox="1">
            <a:spLocks noGrp="1"/>
          </p:cNvSpPr>
          <p:nvPr>
            <p:ph type="title"/>
          </p:nvPr>
        </p:nvSpPr>
        <p:spPr>
          <a:xfrm>
            <a:off x="1097280" y="162367"/>
            <a:ext cx="10058400" cy="1109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Few Studies and Publications</a:t>
            </a:r>
            <a:endParaRPr/>
          </a:p>
        </p:txBody>
      </p:sp>
      <p:sp>
        <p:nvSpPr>
          <p:cNvPr id="511" name="Google Shape;511;p45"/>
          <p:cNvSpPr txBox="1">
            <a:spLocks noGrp="1"/>
          </p:cNvSpPr>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pic>
        <p:nvPicPr>
          <p:cNvPr id="512" name="Google Shape;512;p45"/>
          <p:cNvPicPr preferRelativeResize="0"/>
          <p:nvPr/>
        </p:nvPicPr>
        <p:blipFill>
          <a:blip r:embed="rId3">
            <a:alphaModFix/>
          </a:blip>
          <a:stretch>
            <a:fillRect/>
          </a:stretch>
        </p:blipFill>
        <p:spPr>
          <a:xfrm>
            <a:off x="371400" y="1712617"/>
            <a:ext cx="8534400" cy="4152900"/>
          </a:xfrm>
          <a:prstGeom prst="rect">
            <a:avLst/>
          </a:prstGeom>
          <a:noFill/>
          <a:ln>
            <a:noFill/>
          </a:ln>
        </p:spPr>
      </p:pic>
      <p:pic>
        <p:nvPicPr>
          <p:cNvPr id="513" name="Google Shape;513;p45"/>
          <p:cNvPicPr preferRelativeResize="0"/>
          <p:nvPr/>
        </p:nvPicPr>
        <p:blipFill>
          <a:blip r:embed="rId4">
            <a:alphaModFix/>
          </a:blip>
          <a:stretch>
            <a:fillRect/>
          </a:stretch>
        </p:blipFill>
        <p:spPr>
          <a:xfrm>
            <a:off x="1909750" y="1816338"/>
            <a:ext cx="8372475" cy="2847975"/>
          </a:xfrm>
          <a:prstGeom prst="rect">
            <a:avLst/>
          </a:prstGeom>
          <a:noFill/>
          <a:ln>
            <a:noFill/>
          </a:ln>
        </p:spPr>
      </p:pic>
      <p:pic>
        <p:nvPicPr>
          <p:cNvPr id="514" name="Google Shape;514;p45"/>
          <p:cNvPicPr preferRelativeResize="0"/>
          <p:nvPr/>
        </p:nvPicPr>
        <p:blipFill>
          <a:blip r:embed="rId5">
            <a:alphaModFix/>
          </a:blip>
          <a:stretch>
            <a:fillRect/>
          </a:stretch>
        </p:blipFill>
        <p:spPr>
          <a:xfrm>
            <a:off x="3335538" y="2053250"/>
            <a:ext cx="8620125" cy="4191000"/>
          </a:xfrm>
          <a:prstGeom prst="rect">
            <a:avLst/>
          </a:prstGeom>
          <a:noFill/>
          <a:ln>
            <a:noFill/>
          </a:ln>
        </p:spPr>
      </p:pic>
      <p:pic>
        <p:nvPicPr>
          <p:cNvPr id="515" name="Google Shape;515;p45"/>
          <p:cNvPicPr preferRelativeResize="0"/>
          <p:nvPr/>
        </p:nvPicPr>
        <p:blipFill>
          <a:blip r:embed="rId6">
            <a:alphaModFix/>
          </a:blip>
          <a:stretch>
            <a:fillRect/>
          </a:stretch>
        </p:blipFill>
        <p:spPr>
          <a:xfrm>
            <a:off x="284575" y="1474500"/>
            <a:ext cx="8534400" cy="4629150"/>
          </a:xfrm>
          <a:prstGeom prst="rect">
            <a:avLst/>
          </a:prstGeom>
          <a:noFill/>
          <a:ln>
            <a:noFill/>
          </a:ln>
        </p:spPr>
      </p:pic>
      <p:pic>
        <p:nvPicPr>
          <p:cNvPr id="516" name="Google Shape;516;p45"/>
          <p:cNvPicPr preferRelativeResize="0"/>
          <p:nvPr/>
        </p:nvPicPr>
        <p:blipFill>
          <a:blip r:embed="rId7">
            <a:alphaModFix/>
          </a:blip>
          <a:stretch>
            <a:fillRect/>
          </a:stretch>
        </p:blipFill>
        <p:spPr>
          <a:xfrm>
            <a:off x="3278275" y="1464975"/>
            <a:ext cx="8629650" cy="4648200"/>
          </a:xfrm>
          <a:prstGeom prst="rect">
            <a:avLst/>
          </a:prstGeom>
          <a:noFill/>
          <a:ln>
            <a:noFill/>
          </a:ln>
        </p:spPr>
      </p:pic>
      <p:pic>
        <p:nvPicPr>
          <p:cNvPr id="517" name="Google Shape;517;p45"/>
          <p:cNvPicPr preferRelativeResize="0"/>
          <p:nvPr/>
        </p:nvPicPr>
        <p:blipFill>
          <a:blip r:embed="rId8">
            <a:alphaModFix/>
          </a:blip>
          <a:stretch>
            <a:fillRect/>
          </a:stretch>
        </p:blipFill>
        <p:spPr>
          <a:xfrm>
            <a:off x="1384863" y="1464975"/>
            <a:ext cx="8410575" cy="3371850"/>
          </a:xfrm>
          <a:prstGeom prst="rect">
            <a:avLst/>
          </a:prstGeom>
          <a:noFill/>
          <a:ln>
            <a:noFill/>
          </a:ln>
        </p:spPr>
      </p:pic>
      <p:pic>
        <p:nvPicPr>
          <p:cNvPr id="518" name="Google Shape;518;p45"/>
          <p:cNvPicPr preferRelativeResize="0"/>
          <p:nvPr/>
        </p:nvPicPr>
        <p:blipFill>
          <a:blip r:embed="rId9">
            <a:alphaModFix/>
          </a:blip>
          <a:stretch>
            <a:fillRect/>
          </a:stretch>
        </p:blipFill>
        <p:spPr>
          <a:xfrm>
            <a:off x="284575" y="1814513"/>
            <a:ext cx="8477250" cy="3228975"/>
          </a:xfrm>
          <a:prstGeom prst="rect">
            <a:avLst/>
          </a:prstGeom>
          <a:noFill/>
          <a:ln>
            <a:noFill/>
          </a:ln>
        </p:spPr>
      </p:pic>
      <p:pic>
        <p:nvPicPr>
          <p:cNvPr id="519" name="Google Shape;519;p45"/>
          <p:cNvPicPr preferRelativeResize="0"/>
          <p:nvPr/>
        </p:nvPicPr>
        <p:blipFill>
          <a:blip r:embed="rId10">
            <a:alphaModFix/>
          </a:blip>
          <a:stretch>
            <a:fillRect/>
          </a:stretch>
        </p:blipFill>
        <p:spPr>
          <a:xfrm>
            <a:off x="2638425" y="2286000"/>
            <a:ext cx="8743950" cy="411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fade">
                                      <p:cBhvr>
                                        <p:cTn id="7" dur="900"/>
                                        <p:tgtEl>
                                          <p:spTgt spid="5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gtEl>
                                        <p:attrNameLst>
                                          <p:attrName>style.visibility</p:attrName>
                                        </p:attrNameLst>
                                      </p:cBhvr>
                                      <p:to>
                                        <p:strVal val="visible"/>
                                      </p:to>
                                    </p:set>
                                    <p:animEffect transition="in" filter="fade">
                                      <p:cBhvr>
                                        <p:cTn id="12" dur="1000"/>
                                        <p:tgtEl>
                                          <p:spTgt spid="5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5"/>
                                        </p:tgtEl>
                                        <p:attrNameLst>
                                          <p:attrName>style.visibility</p:attrName>
                                        </p:attrNameLst>
                                      </p:cBhvr>
                                      <p:to>
                                        <p:strVal val="visible"/>
                                      </p:to>
                                    </p:set>
                                    <p:animEffect transition="in" filter="fade">
                                      <p:cBhvr>
                                        <p:cTn id="17" dur="1000"/>
                                        <p:tgtEl>
                                          <p:spTgt spid="5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6"/>
                                        </p:tgtEl>
                                        <p:attrNameLst>
                                          <p:attrName>style.visibility</p:attrName>
                                        </p:attrNameLst>
                                      </p:cBhvr>
                                      <p:to>
                                        <p:strVal val="visible"/>
                                      </p:to>
                                    </p:set>
                                    <p:animEffect transition="in" filter="fade">
                                      <p:cBhvr>
                                        <p:cTn id="22" dur="1000"/>
                                        <p:tgtEl>
                                          <p:spTgt spid="5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7"/>
                                        </p:tgtEl>
                                        <p:attrNameLst>
                                          <p:attrName>style.visibility</p:attrName>
                                        </p:attrNameLst>
                                      </p:cBhvr>
                                      <p:to>
                                        <p:strVal val="visible"/>
                                      </p:to>
                                    </p:set>
                                    <p:animEffect transition="in" filter="fade">
                                      <p:cBhvr>
                                        <p:cTn id="27" dur="1000"/>
                                        <p:tgtEl>
                                          <p:spTgt spid="5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8"/>
                                        </p:tgtEl>
                                        <p:attrNameLst>
                                          <p:attrName>style.visibility</p:attrName>
                                        </p:attrNameLst>
                                      </p:cBhvr>
                                      <p:to>
                                        <p:strVal val="visible"/>
                                      </p:to>
                                    </p:set>
                                    <p:animEffect transition="in" filter="fade">
                                      <p:cBhvr>
                                        <p:cTn id="32" dur="1000"/>
                                        <p:tgtEl>
                                          <p:spTgt spid="5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9"/>
                                        </p:tgtEl>
                                        <p:attrNameLst>
                                          <p:attrName>style.visibility</p:attrName>
                                        </p:attrNameLst>
                                      </p:cBhvr>
                                      <p:to>
                                        <p:strVal val="visible"/>
                                      </p:to>
                                    </p:set>
                                    <p:animEffect transition="in" filter="fade">
                                      <p:cBhvr>
                                        <p:cTn id="37" dur="1000"/>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6"/>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Summary</a:t>
            </a:r>
            <a:endParaRPr/>
          </a:p>
        </p:txBody>
      </p:sp>
      <p:sp>
        <p:nvSpPr>
          <p:cNvPr id="525" name="Google Shape;525;p46"/>
          <p:cNvSpPr txBox="1">
            <a:spLocks noGrp="1"/>
          </p:cNvSpPr>
          <p:nvPr>
            <p:ph type="body" idx="1"/>
          </p:nvPr>
        </p:nvSpPr>
        <p:spPr>
          <a:xfrm>
            <a:off x="838200" y="1163637"/>
            <a:ext cx="10515600" cy="4530725"/>
          </a:xfrm>
          <a:prstGeom prst="rect">
            <a:avLst/>
          </a:prstGeom>
          <a:noFill/>
          <a:ln>
            <a:noFill/>
          </a:ln>
        </p:spPr>
        <p:txBody>
          <a:bodyPr spcFirstLastPara="1" wrap="square" lIns="0" tIns="45700" rIns="0" bIns="45700" anchor="t" anchorCtr="0">
            <a:normAutofit/>
          </a:bodyPr>
          <a:lstStyle/>
          <a:p>
            <a:pPr marL="457200" lvl="1" indent="0" algn="l" rtl="0">
              <a:lnSpc>
                <a:spcPct val="90000"/>
              </a:lnSpc>
              <a:spcBef>
                <a:spcPts val="0"/>
              </a:spcBef>
              <a:spcAft>
                <a:spcPts val="0"/>
              </a:spcAft>
              <a:buSzPts val="1800"/>
              <a:buNone/>
            </a:pPr>
            <a:endParaRPr/>
          </a:p>
          <a:p>
            <a:pPr marL="91440" lvl="0" indent="-177800" algn="l" rtl="0">
              <a:lnSpc>
                <a:spcPct val="90000"/>
              </a:lnSpc>
              <a:spcBef>
                <a:spcPts val="1600"/>
              </a:spcBef>
              <a:spcAft>
                <a:spcPts val="0"/>
              </a:spcAft>
              <a:buSzPts val="2800"/>
              <a:buChar char=" "/>
            </a:pPr>
            <a:r>
              <a:rPr lang="en-US" sz="2800"/>
              <a:t>LSTM and GRU are RNNs that retain past information and update with a gated design. </a:t>
            </a:r>
            <a:endParaRPr/>
          </a:p>
          <a:p>
            <a:pPr marL="384048" lvl="1" indent="-182880" algn="l" rtl="0">
              <a:lnSpc>
                <a:spcPct val="90000"/>
              </a:lnSpc>
              <a:spcBef>
                <a:spcPts val="400"/>
              </a:spcBef>
              <a:spcAft>
                <a:spcPts val="0"/>
              </a:spcAft>
              <a:buSzPts val="2400"/>
              <a:buChar char="◦"/>
            </a:pPr>
            <a:r>
              <a:rPr lang="en-US" sz="2400"/>
              <a:t>The “additive” structure avoids vanishing gradient problem.</a:t>
            </a:r>
            <a:endParaRPr/>
          </a:p>
          <a:p>
            <a:pPr marL="91440" lvl="0" indent="-177800" algn="l" rtl="0">
              <a:lnSpc>
                <a:spcPct val="90000"/>
              </a:lnSpc>
              <a:spcBef>
                <a:spcPts val="1600"/>
              </a:spcBef>
              <a:spcAft>
                <a:spcPts val="0"/>
              </a:spcAft>
              <a:buSzPts val="2800"/>
              <a:buChar char=" "/>
            </a:pPr>
            <a:r>
              <a:rPr lang="en-US" sz="2800"/>
              <a:t>RNNs allow flexible architecture designs to adapt to different sequence learning requirements.</a:t>
            </a:r>
            <a:endParaRPr/>
          </a:p>
          <a:p>
            <a:pPr marL="91440" lvl="0" indent="-177800" algn="l" rtl="0">
              <a:lnSpc>
                <a:spcPct val="90000"/>
              </a:lnSpc>
              <a:spcBef>
                <a:spcPts val="1400"/>
              </a:spcBef>
              <a:spcAft>
                <a:spcPts val="0"/>
              </a:spcAft>
              <a:buSzPts val="2800"/>
              <a:buChar char=" "/>
            </a:pPr>
            <a:r>
              <a:rPr lang="en-US" sz="2800"/>
              <a:t>RNNs have broad real-life applications.</a:t>
            </a:r>
            <a:endParaRPr/>
          </a:p>
          <a:p>
            <a:pPr marL="384048" lvl="1" indent="-182880" algn="l" rtl="0">
              <a:lnSpc>
                <a:spcPct val="90000"/>
              </a:lnSpc>
              <a:spcBef>
                <a:spcPts val="400"/>
              </a:spcBef>
              <a:spcAft>
                <a:spcPts val="0"/>
              </a:spcAft>
              <a:buSzPts val="2400"/>
              <a:buChar char="◦"/>
            </a:pPr>
            <a:r>
              <a:rPr lang="en-US" sz="2400"/>
              <a:t>Text processing, machine translation, signal extraction/recognition, image captioning</a:t>
            </a:r>
            <a:endParaRPr/>
          </a:p>
          <a:p>
            <a:pPr marL="384048" lvl="1" indent="-182880" algn="l" rtl="0">
              <a:lnSpc>
                <a:spcPct val="90000"/>
              </a:lnSpc>
              <a:spcBef>
                <a:spcPts val="600"/>
              </a:spcBef>
              <a:spcAft>
                <a:spcPts val="0"/>
              </a:spcAft>
              <a:buSzPts val="2400"/>
              <a:buChar char="◦"/>
            </a:pPr>
            <a:r>
              <a:rPr lang="en-US" sz="2400"/>
              <a:t>Mobile health analytics, activity of daily living, senior care</a:t>
            </a:r>
            <a:endParaRPr/>
          </a:p>
          <a:p>
            <a:pPr marL="91440" lvl="0" indent="0" algn="l" rtl="0">
              <a:lnSpc>
                <a:spcPct val="90000"/>
              </a:lnSpc>
              <a:spcBef>
                <a:spcPts val="1600"/>
              </a:spcBef>
              <a:spcAft>
                <a:spcPts val="0"/>
              </a:spcAft>
              <a:buSzPts val="2000"/>
              <a:buNone/>
            </a:pPr>
            <a:endParaRPr/>
          </a:p>
        </p:txBody>
      </p:sp>
      <p:sp>
        <p:nvSpPr>
          <p:cNvPr id="526" name="Google Shape;526;p4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Thank you </a:t>
            </a:r>
            <a:endParaRPr/>
          </a:p>
        </p:txBody>
      </p:sp>
      <p:sp>
        <p:nvSpPr>
          <p:cNvPr id="532" name="Google Shape;532;p4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QUESTION??</a:t>
            </a:r>
            <a:endParaRPr/>
          </a:p>
        </p:txBody>
      </p:sp>
      <p:sp>
        <p:nvSpPr>
          <p:cNvPr id="533" name="Google Shape;533;p4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8"/>
          <p:cNvSpPr/>
          <p:nvPr/>
        </p:nvSpPr>
        <p:spPr>
          <a:xfrm>
            <a:off x="2473564" y="2962635"/>
            <a:ext cx="1354015" cy="1266093"/>
          </a:xfrm>
          <a:prstGeom prst="ellipse">
            <a:avLst/>
          </a:prstGeom>
          <a:solidFill>
            <a:srgbClr val="FF0000"/>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48"/>
          <p:cNvSpPr txBox="1">
            <a:spLocks noGrp="1"/>
          </p:cNvSpPr>
          <p:nvPr>
            <p:ph type="title"/>
          </p:nvPr>
        </p:nvSpPr>
        <p:spPr>
          <a:xfrm>
            <a:off x="1097280" y="162367"/>
            <a:ext cx="10058400" cy="110977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Sequential data</a:t>
            </a:r>
            <a:endParaRPr/>
          </a:p>
        </p:txBody>
      </p:sp>
      <p:sp>
        <p:nvSpPr>
          <p:cNvPr id="541" name="Google Shape;541;p4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542" name="Google Shape;542;p48"/>
          <p:cNvSpPr/>
          <p:nvPr/>
        </p:nvSpPr>
        <p:spPr>
          <a:xfrm>
            <a:off x="2479431" y="2954215"/>
            <a:ext cx="1354015" cy="1266093"/>
          </a:xfrm>
          <a:prstGeom prst="ellipse">
            <a:avLst/>
          </a:prstGeom>
          <a:solidFill>
            <a:srgbClr val="FFA7A7"/>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48"/>
          <p:cNvSpPr/>
          <p:nvPr/>
        </p:nvSpPr>
        <p:spPr>
          <a:xfrm>
            <a:off x="4126523" y="2954214"/>
            <a:ext cx="1354015" cy="1266093"/>
          </a:xfrm>
          <a:prstGeom prst="ellipse">
            <a:avLst/>
          </a:prstGeom>
          <a:solidFill>
            <a:srgbClr val="FF818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48"/>
          <p:cNvSpPr/>
          <p:nvPr/>
        </p:nvSpPr>
        <p:spPr>
          <a:xfrm>
            <a:off x="5685699" y="2965934"/>
            <a:ext cx="1354015" cy="1266093"/>
          </a:xfrm>
          <a:prstGeom prst="ellipse">
            <a:avLst/>
          </a:prstGeom>
          <a:solidFill>
            <a:srgbClr val="FF4747"/>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48"/>
          <p:cNvSpPr/>
          <p:nvPr/>
        </p:nvSpPr>
        <p:spPr>
          <a:xfrm>
            <a:off x="7347079" y="2965934"/>
            <a:ext cx="1354015" cy="1266093"/>
          </a:xfrm>
          <a:prstGeom prst="ellipse">
            <a:avLst/>
          </a:prstGeom>
          <a:solidFill>
            <a:srgbClr val="FF0000"/>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48">
            <a:hlinkClick r:id="rId3" action="ppaction://hlinksldjump"/>
          </p:cNvPr>
          <p:cNvSpPr/>
          <p:nvPr/>
        </p:nvSpPr>
        <p:spPr>
          <a:xfrm flipH="1">
            <a:off x="9539285" y="6185694"/>
            <a:ext cx="1419228" cy="614362"/>
          </a:xfrm>
          <a:prstGeom prst="rightArrow">
            <a:avLst>
              <a:gd name="adj1" fmla="val 50000"/>
              <a:gd name="adj2" fmla="val 66659"/>
            </a:avLst>
          </a:prstGeom>
          <a:no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Back</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43"/>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44"/>
                                        </p:tgtEl>
                                        <p:attrNameLst>
                                          <p:attrName>style.visibility</p:attrName>
                                        </p:attrNameLst>
                                      </p:cBhvr>
                                      <p:to>
                                        <p:strVal val="visible"/>
                                      </p:to>
                                    </p:set>
                                  </p:childTnLst>
                                </p:cTn>
                              </p:par>
                            </p:childTnLst>
                          </p:cTn>
                        </p:par>
                        <p:par>
                          <p:cTn id="11" fill="hold">
                            <p:stCondLst>
                              <p:cond delay="1"/>
                            </p:stCondLst>
                            <p:childTnLst>
                              <p:par>
                                <p:cTn id="12" presetID="1" presetClass="entr" presetSubtype="0" fill="hold" nodeType="afterEffect">
                                  <p:stCondLst>
                                    <p:cond delay="0"/>
                                  </p:stCondLst>
                                  <p:childTnLst>
                                    <p:set>
                                      <p:cBhvr>
                                        <p:cTn id="13"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041416" y="6369671"/>
            <a:ext cx="53683"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2959"/>
          </a:p>
        </p:txBody>
      </p:sp>
      <p:sp>
        <p:nvSpPr>
          <p:cNvPr id="4" name="object 4"/>
          <p:cNvSpPr/>
          <p:nvPr/>
        </p:nvSpPr>
        <p:spPr>
          <a:xfrm>
            <a:off x="8417203" y="6369671"/>
            <a:ext cx="53683" cy="80524"/>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2959"/>
          </a:p>
        </p:txBody>
      </p:sp>
      <p:grpSp>
        <p:nvGrpSpPr>
          <p:cNvPr id="5" name="object 5"/>
          <p:cNvGrpSpPr/>
          <p:nvPr/>
        </p:nvGrpSpPr>
        <p:grpSpPr>
          <a:xfrm>
            <a:off x="8639364" y="6350901"/>
            <a:ext cx="429464" cy="118103"/>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sz="2959"/>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grpSp>
      <p:grpSp>
        <p:nvGrpSpPr>
          <p:cNvPr id="8" name="object 8"/>
          <p:cNvGrpSpPr/>
          <p:nvPr/>
        </p:nvGrpSpPr>
        <p:grpSpPr>
          <a:xfrm>
            <a:off x="9237339" y="6348228"/>
            <a:ext cx="429464" cy="12346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2959"/>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sz="2959"/>
            </a:p>
          </p:txBody>
        </p:sp>
      </p:grpSp>
      <p:grpSp>
        <p:nvGrpSpPr>
          <p:cNvPr id="12" name="object 12"/>
          <p:cNvGrpSpPr/>
          <p:nvPr/>
        </p:nvGrpSpPr>
        <p:grpSpPr>
          <a:xfrm>
            <a:off x="9835287" y="6348228"/>
            <a:ext cx="429464" cy="12346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2959"/>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sz="2959"/>
            </a:p>
          </p:txBody>
        </p:sp>
      </p:grpSp>
      <p:sp>
        <p:nvSpPr>
          <p:cNvPr id="16" name="object 16"/>
          <p:cNvSpPr/>
          <p:nvPr/>
        </p:nvSpPr>
        <p:spPr>
          <a:xfrm>
            <a:off x="10594312" y="6356250"/>
            <a:ext cx="107366" cy="107366"/>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2959"/>
          </a:p>
        </p:txBody>
      </p:sp>
      <p:grpSp>
        <p:nvGrpSpPr>
          <p:cNvPr id="17" name="object 17"/>
          <p:cNvGrpSpPr/>
          <p:nvPr/>
        </p:nvGrpSpPr>
        <p:grpSpPr>
          <a:xfrm>
            <a:off x="10993677" y="6350901"/>
            <a:ext cx="504620" cy="120787"/>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sz="2959"/>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2959"/>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2959"/>
            </a:p>
          </p:txBody>
        </p:sp>
      </p:grpSp>
      <p:pic>
        <p:nvPicPr>
          <p:cNvPr id="21" name="object 21"/>
          <p:cNvPicPr/>
          <p:nvPr/>
        </p:nvPicPr>
        <p:blipFill>
          <a:blip r:embed="rId2" cstate="print"/>
          <a:stretch>
            <a:fillRect/>
          </a:stretch>
        </p:blipFill>
        <p:spPr>
          <a:xfrm>
            <a:off x="2983" y="0"/>
            <a:ext cx="12173768" cy="101621"/>
          </a:xfrm>
          <a:prstGeom prst="rect">
            <a:avLst/>
          </a:prstGeom>
        </p:spPr>
      </p:pic>
      <p:grpSp>
        <p:nvGrpSpPr>
          <p:cNvPr id="22" name="object 22"/>
          <p:cNvGrpSpPr/>
          <p:nvPr/>
        </p:nvGrpSpPr>
        <p:grpSpPr>
          <a:xfrm>
            <a:off x="1912458" y="1719254"/>
            <a:ext cx="240229" cy="3054561"/>
            <a:chOff x="903465" y="813462"/>
            <a:chExt cx="113664" cy="1445260"/>
          </a:xfrm>
        </p:grpSpPr>
        <p:sp>
          <p:nvSpPr>
            <p:cNvPr id="23" name="object 23"/>
            <p:cNvSpPr/>
            <p:nvPr/>
          </p:nvSpPr>
          <p:spPr>
            <a:xfrm>
              <a:off x="906005" y="1464011"/>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4" name="object 24"/>
            <p:cNvSpPr/>
            <p:nvPr/>
          </p:nvSpPr>
          <p:spPr>
            <a:xfrm>
              <a:off x="906005" y="1464011"/>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5" name="object 25"/>
            <p:cNvSpPr/>
            <p:nvPr/>
          </p:nvSpPr>
          <p:spPr>
            <a:xfrm>
              <a:off x="906005" y="2040018"/>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6" name="object 26"/>
            <p:cNvSpPr/>
            <p:nvPr/>
          </p:nvSpPr>
          <p:spPr>
            <a:xfrm>
              <a:off x="906005" y="1759606"/>
              <a:ext cx="108585" cy="496570"/>
            </a:xfrm>
            <a:custGeom>
              <a:avLst/>
              <a:gdLst/>
              <a:ahLst/>
              <a:cxnLst/>
              <a:rect l="l" t="t" r="r" b="b"/>
              <a:pathLst>
                <a:path w="108584" h="496569">
                  <a:moveTo>
                    <a:pt x="0" y="496414"/>
                  </a:moveTo>
                  <a:lnTo>
                    <a:pt x="108000" y="496414"/>
                  </a:lnTo>
                  <a:lnTo>
                    <a:pt x="108000" y="280412"/>
                  </a:lnTo>
                  <a:lnTo>
                    <a:pt x="0" y="280412"/>
                  </a:lnTo>
                  <a:lnTo>
                    <a:pt x="0" y="496414"/>
                  </a:lnTo>
                  <a:close/>
                </a:path>
                <a:path w="108584"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27" name="object 27"/>
            <p:cNvSpPr/>
            <p:nvPr/>
          </p:nvSpPr>
          <p:spPr>
            <a:xfrm>
              <a:off x="929639" y="1757075"/>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8" name="object 28"/>
            <p:cNvSpPr/>
            <p:nvPr/>
          </p:nvSpPr>
          <p:spPr>
            <a:xfrm>
              <a:off x="906005" y="816002"/>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29" name="object 29"/>
            <p:cNvSpPr/>
            <p:nvPr/>
          </p:nvSpPr>
          <p:spPr>
            <a:xfrm>
              <a:off x="906005" y="816002"/>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0" name="object 30"/>
          <p:cNvSpPr txBox="1"/>
          <p:nvPr/>
        </p:nvSpPr>
        <p:spPr>
          <a:xfrm>
            <a:off x="1950868" y="4788694"/>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d</a:t>
            </a:r>
            <a:endParaRPr sz="1268">
              <a:latin typeface="Calibri"/>
              <a:cs typeface="Calibri"/>
            </a:endParaRPr>
          </a:p>
        </p:txBody>
      </p:sp>
      <p:sp>
        <p:nvSpPr>
          <p:cNvPr id="31" name="object 31"/>
          <p:cNvSpPr txBox="1"/>
          <p:nvPr/>
        </p:nvSpPr>
        <p:spPr>
          <a:xfrm>
            <a:off x="1961282" y="1495808"/>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32" name="object 32"/>
          <p:cNvGrpSpPr/>
          <p:nvPr/>
        </p:nvGrpSpPr>
        <p:grpSpPr>
          <a:xfrm>
            <a:off x="1962430" y="2338668"/>
            <a:ext cx="139576" cy="750220"/>
            <a:chOff x="927109" y="1106536"/>
            <a:chExt cx="66040" cy="354965"/>
          </a:xfrm>
        </p:grpSpPr>
        <p:sp>
          <p:nvSpPr>
            <p:cNvPr id="33" name="object 33"/>
            <p:cNvSpPr/>
            <p:nvPr/>
          </p:nvSpPr>
          <p:spPr>
            <a:xfrm>
              <a:off x="960005"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4" name="object 34"/>
            <p:cNvSpPr/>
            <p:nvPr/>
          </p:nvSpPr>
          <p:spPr>
            <a:xfrm>
              <a:off x="929639" y="110906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35" name="object 35"/>
          <p:cNvGrpSpPr/>
          <p:nvPr/>
        </p:nvGrpSpPr>
        <p:grpSpPr>
          <a:xfrm>
            <a:off x="2673328" y="3088823"/>
            <a:ext cx="240229" cy="1685645"/>
            <a:chOff x="1263469" y="1461471"/>
            <a:chExt cx="113664" cy="797560"/>
          </a:xfrm>
        </p:grpSpPr>
        <p:sp>
          <p:nvSpPr>
            <p:cNvPr id="36" name="object 36"/>
            <p:cNvSpPr/>
            <p:nvPr/>
          </p:nvSpPr>
          <p:spPr>
            <a:xfrm>
              <a:off x="1266009" y="1464011"/>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7" name="object 37"/>
            <p:cNvSpPr/>
            <p:nvPr/>
          </p:nvSpPr>
          <p:spPr>
            <a:xfrm>
              <a:off x="1266009" y="1464011"/>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38" name="object 38"/>
            <p:cNvSpPr/>
            <p:nvPr/>
          </p:nvSpPr>
          <p:spPr>
            <a:xfrm>
              <a:off x="1266009" y="2040018"/>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39" name="object 39"/>
            <p:cNvSpPr/>
            <p:nvPr/>
          </p:nvSpPr>
          <p:spPr>
            <a:xfrm>
              <a:off x="1266009" y="2040018"/>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40" name="object 40"/>
          <p:cNvSpPr txBox="1"/>
          <p:nvPr/>
        </p:nvSpPr>
        <p:spPr>
          <a:xfrm>
            <a:off x="2722131" y="4767514"/>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41" name="object 41"/>
          <p:cNvGrpSpPr/>
          <p:nvPr/>
        </p:nvGrpSpPr>
        <p:grpSpPr>
          <a:xfrm>
            <a:off x="2673328" y="1719254"/>
            <a:ext cx="240229" cy="2592888"/>
            <a:chOff x="1263469" y="813462"/>
            <a:chExt cx="113664" cy="1226820"/>
          </a:xfrm>
        </p:grpSpPr>
        <p:sp>
          <p:nvSpPr>
            <p:cNvPr id="42" name="object 42"/>
            <p:cNvSpPr/>
            <p:nvPr/>
          </p:nvSpPr>
          <p:spPr>
            <a:xfrm>
              <a:off x="1320010"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43" name="object 43"/>
            <p:cNvSpPr/>
            <p:nvPr/>
          </p:nvSpPr>
          <p:spPr>
            <a:xfrm>
              <a:off x="1289643" y="1757075"/>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4" name="object 44"/>
            <p:cNvSpPr/>
            <p:nvPr/>
          </p:nvSpPr>
          <p:spPr>
            <a:xfrm>
              <a:off x="1266009" y="816002"/>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45" name="object 45"/>
            <p:cNvSpPr/>
            <p:nvPr/>
          </p:nvSpPr>
          <p:spPr>
            <a:xfrm>
              <a:off x="1266009" y="816002"/>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46" name="object 46"/>
          <p:cNvSpPr txBox="1"/>
          <p:nvPr/>
        </p:nvSpPr>
        <p:spPr>
          <a:xfrm>
            <a:off x="2722131" y="1495808"/>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47" name="object 47"/>
          <p:cNvGrpSpPr/>
          <p:nvPr/>
        </p:nvGrpSpPr>
        <p:grpSpPr>
          <a:xfrm>
            <a:off x="2723299" y="2338668"/>
            <a:ext cx="139576" cy="750220"/>
            <a:chOff x="1287113" y="1106536"/>
            <a:chExt cx="66040" cy="354965"/>
          </a:xfrm>
        </p:grpSpPr>
        <p:sp>
          <p:nvSpPr>
            <p:cNvPr id="48" name="object 48"/>
            <p:cNvSpPr/>
            <p:nvPr/>
          </p:nvSpPr>
          <p:spPr>
            <a:xfrm>
              <a:off x="1320010"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49" name="object 49"/>
            <p:cNvSpPr/>
            <p:nvPr/>
          </p:nvSpPr>
          <p:spPr>
            <a:xfrm>
              <a:off x="1289643" y="110906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50" name="object 50"/>
          <p:cNvGrpSpPr/>
          <p:nvPr/>
        </p:nvGrpSpPr>
        <p:grpSpPr>
          <a:xfrm>
            <a:off x="3434200" y="3088823"/>
            <a:ext cx="240229" cy="1685645"/>
            <a:chOff x="1623474" y="1461471"/>
            <a:chExt cx="113664" cy="797560"/>
          </a:xfrm>
        </p:grpSpPr>
        <p:sp>
          <p:nvSpPr>
            <p:cNvPr id="51" name="object 51"/>
            <p:cNvSpPr/>
            <p:nvPr/>
          </p:nvSpPr>
          <p:spPr>
            <a:xfrm>
              <a:off x="1626014" y="1464011"/>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2" name="object 52"/>
            <p:cNvSpPr/>
            <p:nvPr/>
          </p:nvSpPr>
          <p:spPr>
            <a:xfrm>
              <a:off x="1626014" y="1464011"/>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3" name="object 53"/>
            <p:cNvSpPr/>
            <p:nvPr/>
          </p:nvSpPr>
          <p:spPr>
            <a:xfrm>
              <a:off x="1626014" y="2040018"/>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4" name="object 54"/>
            <p:cNvSpPr/>
            <p:nvPr/>
          </p:nvSpPr>
          <p:spPr>
            <a:xfrm>
              <a:off x="1626014" y="2040018"/>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5" name="object 55"/>
          <p:cNvSpPr txBox="1"/>
          <p:nvPr/>
        </p:nvSpPr>
        <p:spPr>
          <a:xfrm>
            <a:off x="3483007" y="4767514"/>
            <a:ext cx="142260" cy="220866"/>
          </a:xfrm>
          <a:prstGeom prst="rect">
            <a:avLst/>
          </a:prstGeom>
        </p:spPr>
        <p:txBody>
          <a:bodyPr vert="horz" wrap="square" lIns="0" tIns="25499" rIns="0" bIns="0" rtlCol="0">
            <a:spAutoFit/>
          </a:bodyPr>
          <a:lstStyle/>
          <a:p>
            <a:pPr marL="26841">
              <a:spcBef>
                <a:spcPts val="201"/>
              </a:spcBef>
            </a:pPr>
            <a:r>
              <a:rPr sz="1268" spc="53" dirty="0">
                <a:latin typeface="Calibri"/>
                <a:cs typeface="Calibri"/>
              </a:rPr>
              <a:t>e</a:t>
            </a:r>
            <a:endParaRPr sz="1268">
              <a:latin typeface="Calibri"/>
              <a:cs typeface="Calibri"/>
            </a:endParaRPr>
          </a:p>
        </p:txBody>
      </p:sp>
      <p:grpSp>
        <p:nvGrpSpPr>
          <p:cNvPr id="56" name="object 56"/>
          <p:cNvGrpSpPr/>
          <p:nvPr/>
        </p:nvGrpSpPr>
        <p:grpSpPr>
          <a:xfrm>
            <a:off x="3434200" y="1719254"/>
            <a:ext cx="240229" cy="2592888"/>
            <a:chOff x="1623474" y="813462"/>
            <a:chExt cx="113664" cy="1226820"/>
          </a:xfrm>
        </p:grpSpPr>
        <p:sp>
          <p:nvSpPr>
            <p:cNvPr id="57" name="object 57"/>
            <p:cNvSpPr/>
            <p:nvPr/>
          </p:nvSpPr>
          <p:spPr>
            <a:xfrm>
              <a:off x="1680014"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58" name="object 58"/>
            <p:cNvSpPr/>
            <p:nvPr/>
          </p:nvSpPr>
          <p:spPr>
            <a:xfrm>
              <a:off x="1649648" y="1757075"/>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59" name="object 59"/>
            <p:cNvSpPr/>
            <p:nvPr/>
          </p:nvSpPr>
          <p:spPr>
            <a:xfrm>
              <a:off x="1626014" y="816002"/>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0" name="object 60"/>
            <p:cNvSpPr/>
            <p:nvPr/>
          </p:nvSpPr>
          <p:spPr>
            <a:xfrm>
              <a:off x="1626014" y="816002"/>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61" name="object 61"/>
          <p:cNvSpPr txBox="1"/>
          <p:nvPr/>
        </p:nvSpPr>
        <p:spPr>
          <a:xfrm>
            <a:off x="3472594" y="1480212"/>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p</a:t>
            </a:r>
            <a:endParaRPr sz="1268">
              <a:latin typeface="Calibri"/>
              <a:cs typeface="Calibri"/>
            </a:endParaRPr>
          </a:p>
        </p:txBody>
      </p:sp>
      <p:grpSp>
        <p:nvGrpSpPr>
          <p:cNvPr id="62" name="object 62"/>
          <p:cNvGrpSpPr/>
          <p:nvPr/>
        </p:nvGrpSpPr>
        <p:grpSpPr>
          <a:xfrm>
            <a:off x="3484171" y="2338668"/>
            <a:ext cx="139576" cy="750220"/>
            <a:chOff x="1647118" y="1106536"/>
            <a:chExt cx="66040" cy="354965"/>
          </a:xfrm>
        </p:grpSpPr>
        <p:sp>
          <p:nvSpPr>
            <p:cNvPr id="63" name="object 63"/>
            <p:cNvSpPr/>
            <p:nvPr/>
          </p:nvSpPr>
          <p:spPr>
            <a:xfrm>
              <a:off x="1680014"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64" name="object 64"/>
            <p:cNvSpPr/>
            <p:nvPr/>
          </p:nvSpPr>
          <p:spPr>
            <a:xfrm>
              <a:off x="1649648" y="110906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65" name="object 65"/>
          <p:cNvGrpSpPr/>
          <p:nvPr/>
        </p:nvGrpSpPr>
        <p:grpSpPr>
          <a:xfrm>
            <a:off x="4195069" y="3088823"/>
            <a:ext cx="240229" cy="1685645"/>
            <a:chOff x="1983478" y="1461471"/>
            <a:chExt cx="113664" cy="797560"/>
          </a:xfrm>
        </p:grpSpPr>
        <p:sp>
          <p:nvSpPr>
            <p:cNvPr id="66" name="object 66"/>
            <p:cNvSpPr/>
            <p:nvPr/>
          </p:nvSpPr>
          <p:spPr>
            <a:xfrm>
              <a:off x="1986018" y="1464011"/>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67" name="object 67"/>
            <p:cNvSpPr/>
            <p:nvPr/>
          </p:nvSpPr>
          <p:spPr>
            <a:xfrm>
              <a:off x="1986018" y="1464011"/>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68" name="object 68"/>
            <p:cNvSpPr/>
            <p:nvPr/>
          </p:nvSpPr>
          <p:spPr>
            <a:xfrm>
              <a:off x="1986018" y="2040018"/>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69" name="object 69"/>
            <p:cNvSpPr/>
            <p:nvPr/>
          </p:nvSpPr>
          <p:spPr>
            <a:xfrm>
              <a:off x="1986018" y="2040018"/>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70" name="object 70"/>
          <p:cNvSpPr txBox="1"/>
          <p:nvPr/>
        </p:nvSpPr>
        <p:spPr>
          <a:xfrm>
            <a:off x="4233470" y="4751921"/>
            <a:ext cx="162391" cy="220866"/>
          </a:xfrm>
          <a:prstGeom prst="rect">
            <a:avLst/>
          </a:prstGeom>
        </p:spPr>
        <p:txBody>
          <a:bodyPr vert="horz" wrap="square" lIns="0" tIns="25499" rIns="0" bIns="0" rtlCol="0">
            <a:spAutoFit/>
          </a:bodyPr>
          <a:lstStyle/>
          <a:p>
            <a:pPr marL="26841">
              <a:spcBef>
                <a:spcPts val="201"/>
              </a:spcBef>
            </a:pPr>
            <a:r>
              <a:rPr sz="1268" spc="180" dirty="0">
                <a:latin typeface="Calibri"/>
                <a:cs typeface="Calibri"/>
              </a:rPr>
              <a:t>p</a:t>
            </a:r>
            <a:endParaRPr sz="1268">
              <a:latin typeface="Calibri"/>
              <a:cs typeface="Calibri"/>
            </a:endParaRPr>
          </a:p>
        </p:txBody>
      </p:sp>
      <p:grpSp>
        <p:nvGrpSpPr>
          <p:cNvPr id="71" name="object 71"/>
          <p:cNvGrpSpPr/>
          <p:nvPr/>
        </p:nvGrpSpPr>
        <p:grpSpPr>
          <a:xfrm>
            <a:off x="4195069" y="1719254"/>
            <a:ext cx="240229" cy="2592888"/>
            <a:chOff x="1983478" y="813462"/>
            <a:chExt cx="113664" cy="1226820"/>
          </a:xfrm>
        </p:grpSpPr>
        <p:sp>
          <p:nvSpPr>
            <p:cNvPr id="72" name="object 72"/>
            <p:cNvSpPr/>
            <p:nvPr/>
          </p:nvSpPr>
          <p:spPr>
            <a:xfrm>
              <a:off x="2040019" y="1759606"/>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73" name="object 73"/>
            <p:cNvSpPr/>
            <p:nvPr/>
          </p:nvSpPr>
          <p:spPr>
            <a:xfrm>
              <a:off x="2009652" y="1757075"/>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4" name="object 74"/>
            <p:cNvSpPr/>
            <p:nvPr/>
          </p:nvSpPr>
          <p:spPr>
            <a:xfrm>
              <a:off x="1986018" y="816002"/>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75" name="object 75"/>
            <p:cNvSpPr/>
            <p:nvPr/>
          </p:nvSpPr>
          <p:spPr>
            <a:xfrm>
              <a:off x="1986018" y="816002"/>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76" name="object 76"/>
          <p:cNvSpPr txBox="1"/>
          <p:nvPr/>
        </p:nvSpPr>
        <p:spPr>
          <a:xfrm>
            <a:off x="3955525" y="1501388"/>
            <a:ext cx="718010" cy="220866"/>
          </a:xfrm>
          <a:prstGeom prst="rect">
            <a:avLst/>
          </a:prstGeom>
        </p:spPr>
        <p:txBody>
          <a:bodyPr vert="horz" wrap="square" lIns="0" tIns="25499" rIns="0" bIns="0" rtlCol="0">
            <a:spAutoFit/>
          </a:bodyPr>
          <a:lstStyle/>
          <a:p>
            <a:pPr marL="26841">
              <a:spcBef>
                <a:spcPts val="201"/>
              </a:spcBef>
            </a:pPr>
            <a:r>
              <a:rPr sz="1268" spc="159" dirty="0">
                <a:latin typeface="Cambria"/>
                <a:cs typeface="Cambria"/>
              </a:rPr>
              <a:t>(</a:t>
            </a:r>
            <a:r>
              <a:rPr sz="1268" spc="169" dirty="0">
                <a:latin typeface="Cambria"/>
                <a:cs typeface="Cambria"/>
              </a:rPr>
              <a:t> </a:t>
            </a:r>
            <a:r>
              <a:rPr sz="1268" spc="148" dirty="0">
                <a:latin typeface="Calibri"/>
                <a:cs typeface="Calibri"/>
              </a:rPr>
              <a:t>stop</a:t>
            </a:r>
            <a:r>
              <a:rPr sz="1268" spc="169" dirty="0">
                <a:latin typeface="Calibri"/>
                <a:cs typeface="Calibri"/>
              </a:rPr>
              <a:t> </a:t>
            </a:r>
            <a:r>
              <a:rPr sz="1268" spc="180" dirty="0">
                <a:latin typeface="Cambria"/>
                <a:cs typeface="Cambria"/>
              </a:rPr>
              <a:t>⟩</a:t>
            </a:r>
            <a:endParaRPr sz="1268">
              <a:latin typeface="Cambria"/>
              <a:cs typeface="Cambria"/>
            </a:endParaRPr>
          </a:p>
        </p:txBody>
      </p:sp>
      <p:grpSp>
        <p:nvGrpSpPr>
          <p:cNvPr id="77" name="object 77"/>
          <p:cNvGrpSpPr/>
          <p:nvPr/>
        </p:nvGrpSpPr>
        <p:grpSpPr>
          <a:xfrm>
            <a:off x="4245040" y="2338668"/>
            <a:ext cx="139576" cy="750220"/>
            <a:chOff x="2007122" y="1106536"/>
            <a:chExt cx="66040" cy="354965"/>
          </a:xfrm>
        </p:grpSpPr>
        <p:sp>
          <p:nvSpPr>
            <p:cNvPr id="78" name="object 78"/>
            <p:cNvSpPr/>
            <p:nvPr/>
          </p:nvSpPr>
          <p:spPr>
            <a:xfrm>
              <a:off x="2040018" y="1111597"/>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79" name="object 79"/>
            <p:cNvSpPr/>
            <p:nvPr/>
          </p:nvSpPr>
          <p:spPr>
            <a:xfrm>
              <a:off x="2009652" y="110906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83" name="object 83"/>
          <p:cNvSpPr txBox="1"/>
          <p:nvPr/>
        </p:nvSpPr>
        <p:spPr>
          <a:xfrm>
            <a:off x="5216957" y="1582725"/>
            <a:ext cx="6275950" cy="4656947"/>
          </a:xfrm>
          <a:prstGeom prst="rect">
            <a:avLst/>
          </a:prstGeom>
        </p:spPr>
        <p:txBody>
          <a:bodyPr vert="horz" wrap="square" lIns="0" tIns="14763" rIns="0" bIns="0" rtlCol="0">
            <a:spAutoFit/>
          </a:bodyPr>
          <a:lstStyle/>
          <a:p>
            <a:pPr marL="0" marR="5080" indent="0">
              <a:lnSpc>
                <a:spcPct val="102600"/>
              </a:lnSpc>
              <a:spcBef>
                <a:spcPts val="55"/>
              </a:spcBef>
              <a:buNone/>
            </a:pPr>
            <a:r>
              <a:rPr lang="en-US" sz="2400" spc="60" dirty="0"/>
              <a:t>First, </a:t>
            </a:r>
            <a:r>
              <a:rPr lang="en-US" sz="2400" dirty="0"/>
              <a:t>successive </a:t>
            </a:r>
            <a:r>
              <a:rPr lang="en-US" sz="2400" spc="30" dirty="0"/>
              <a:t>inputs </a:t>
            </a:r>
            <a:r>
              <a:rPr lang="en-US" sz="2400" spc="-5" dirty="0"/>
              <a:t>are no </a:t>
            </a:r>
            <a:r>
              <a:rPr lang="en-US" sz="2400" spc="5" dirty="0"/>
              <a:t>longer </a:t>
            </a:r>
            <a:r>
              <a:rPr lang="en-US" sz="2400" spc="10" dirty="0"/>
              <a:t> </a:t>
            </a:r>
            <a:r>
              <a:rPr lang="en-US" sz="2400" spc="5" dirty="0"/>
              <a:t>independent </a:t>
            </a:r>
            <a:r>
              <a:rPr lang="en-US" sz="2400" spc="25" dirty="0"/>
              <a:t>(while predicting </a:t>
            </a:r>
            <a:r>
              <a:rPr lang="en-US" sz="2400" spc="-5" dirty="0"/>
              <a:t>‘e’ </a:t>
            </a:r>
            <a:r>
              <a:rPr lang="en-US" sz="2400" spc="10" dirty="0"/>
              <a:t>you </a:t>
            </a:r>
            <a:r>
              <a:rPr lang="en-US" sz="2400" spc="15" dirty="0"/>
              <a:t> </a:t>
            </a:r>
            <a:r>
              <a:rPr lang="en-US" sz="2400" spc="5" dirty="0"/>
              <a:t>would want </a:t>
            </a:r>
            <a:r>
              <a:rPr lang="en-US" sz="2400" spc="10" dirty="0"/>
              <a:t>to </a:t>
            </a:r>
            <a:r>
              <a:rPr lang="en-US" sz="2400" spc="5" dirty="0"/>
              <a:t>know </a:t>
            </a:r>
            <a:r>
              <a:rPr lang="en-US" sz="2400" spc="25" dirty="0"/>
              <a:t>what </a:t>
            </a:r>
            <a:r>
              <a:rPr lang="en-US" sz="2400" spc="5" dirty="0"/>
              <a:t>the </a:t>
            </a:r>
            <a:r>
              <a:rPr lang="en-US" sz="2400" spc="25" dirty="0"/>
              <a:t>previ</a:t>
            </a:r>
            <a:r>
              <a:rPr lang="en-US" sz="2400" spc="-5" dirty="0"/>
              <a:t>ous </a:t>
            </a:r>
            <a:r>
              <a:rPr lang="en-US" sz="2400" spc="35" dirty="0"/>
              <a:t>input </a:t>
            </a:r>
            <a:r>
              <a:rPr lang="en-US" sz="2400" spc="-10" dirty="0"/>
              <a:t>was </a:t>
            </a:r>
            <a:r>
              <a:rPr lang="en-US" sz="2400" spc="35" dirty="0"/>
              <a:t>in </a:t>
            </a:r>
            <a:r>
              <a:rPr lang="en-US" sz="2400" spc="25" dirty="0"/>
              <a:t>addition </a:t>
            </a:r>
            <a:r>
              <a:rPr lang="en-US" sz="2400" spc="10" dirty="0"/>
              <a:t>to </a:t>
            </a:r>
            <a:r>
              <a:rPr lang="en-US" sz="2400" spc="5" dirty="0"/>
              <a:t>the </a:t>
            </a:r>
            <a:r>
              <a:rPr lang="en-US" sz="2400" spc="25" dirty="0"/>
              <a:t>cur- </a:t>
            </a:r>
            <a:r>
              <a:rPr lang="en-US" sz="2400" spc="30" dirty="0"/>
              <a:t> </a:t>
            </a:r>
            <a:r>
              <a:rPr lang="en-US" sz="2400" spc="5" dirty="0"/>
              <a:t>rent</a:t>
            </a:r>
            <a:r>
              <a:rPr lang="en-US" sz="2400" spc="110" dirty="0"/>
              <a:t> </a:t>
            </a:r>
            <a:r>
              <a:rPr lang="en-US" sz="2400" spc="45" dirty="0"/>
              <a:t>input)</a:t>
            </a:r>
            <a:endParaRPr lang="en-US" sz="2400" dirty="0"/>
          </a:p>
          <a:p>
            <a:pPr marL="0" marR="5080" indent="0">
              <a:lnSpc>
                <a:spcPct val="102600"/>
              </a:lnSpc>
              <a:spcBef>
                <a:spcPts val="300"/>
              </a:spcBef>
              <a:buNone/>
            </a:pPr>
            <a:r>
              <a:rPr lang="en-US" sz="2400" spc="10" dirty="0"/>
              <a:t>Second, </a:t>
            </a:r>
            <a:r>
              <a:rPr lang="en-US" sz="2400" spc="5" dirty="0"/>
              <a:t>the </a:t>
            </a:r>
            <a:r>
              <a:rPr lang="en-US" sz="2400" spc="20" dirty="0"/>
              <a:t>length </a:t>
            </a:r>
            <a:r>
              <a:rPr lang="en-US" sz="2400" spc="-20" dirty="0"/>
              <a:t>of </a:t>
            </a:r>
            <a:r>
              <a:rPr lang="en-US" sz="2400" spc="5" dirty="0"/>
              <a:t>the </a:t>
            </a:r>
            <a:r>
              <a:rPr lang="en-US" sz="2400" spc="30" dirty="0"/>
              <a:t>inputs </a:t>
            </a:r>
            <a:r>
              <a:rPr lang="en-US" sz="2400" spc="20" dirty="0"/>
              <a:t>and </a:t>
            </a:r>
            <a:r>
              <a:rPr lang="en-US" sz="2400" spc="25" dirty="0"/>
              <a:t> </a:t>
            </a:r>
            <a:r>
              <a:rPr lang="en-US" sz="2400" spc="5" dirty="0"/>
              <a:t>the</a:t>
            </a:r>
            <a:r>
              <a:rPr lang="en-US" sz="2400" spc="10" dirty="0"/>
              <a:t> number</a:t>
            </a:r>
            <a:r>
              <a:rPr lang="en-US" sz="2400" spc="15" dirty="0"/>
              <a:t> </a:t>
            </a:r>
            <a:r>
              <a:rPr lang="en-US" sz="2400" spc="-20" dirty="0"/>
              <a:t>of</a:t>
            </a:r>
            <a:r>
              <a:rPr lang="en-US" sz="2400" spc="204" dirty="0"/>
              <a:t> </a:t>
            </a:r>
            <a:r>
              <a:rPr lang="en-US" sz="2400" spc="15" dirty="0"/>
              <a:t>predictions </a:t>
            </a:r>
            <a:r>
              <a:rPr lang="en-US" sz="2400" spc="10" dirty="0"/>
              <a:t>you  </a:t>
            </a:r>
            <a:r>
              <a:rPr lang="en-US" sz="2400" spc="-20" dirty="0"/>
              <a:t>need </a:t>
            </a:r>
            <a:r>
              <a:rPr lang="en-US" sz="2400" spc="-15" dirty="0"/>
              <a:t> </a:t>
            </a:r>
            <a:r>
              <a:rPr lang="en-US" sz="2400" spc="10" dirty="0"/>
              <a:t>to</a:t>
            </a:r>
            <a:r>
              <a:rPr lang="en-US" sz="2400" spc="15" dirty="0"/>
              <a:t> </a:t>
            </a:r>
            <a:r>
              <a:rPr lang="en-US" sz="2400" spc="5" dirty="0"/>
              <a:t>make</a:t>
            </a:r>
            <a:r>
              <a:rPr lang="en-US" sz="2400" spc="10" dirty="0"/>
              <a:t> </a:t>
            </a:r>
            <a:r>
              <a:rPr lang="en-US" sz="2400" spc="20" dirty="0"/>
              <a:t>is</a:t>
            </a:r>
            <a:r>
              <a:rPr lang="en-US" sz="2400" spc="25" dirty="0"/>
              <a:t> </a:t>
            </a:r>
            <a:r>
              <a:rPr lang="en-US" sz="2400" spc="15" dirty="0"/>
              <a:t>not</a:t>
            </a:r>
            <a:r>
              <a:rPr lang="en-US" sz="2400" spc="20" dirty="0"/>
              <a:t> </a:t>
            </a:r>
            <a:r>
              <a:rPr lang="en-US" sz="2400" spc="15" dirty="0"/>
              <a:t>fixed</a:t>
            </a:r>
            <a:r>
              <a:rPr lang="en-US" sz="2400" spc="20" dirty="0"/>
              <a:t> (for</a:t>
            </a:r>
            <a:r>
              <a:rPr lang="en-US" sz="2400" spc="25" dirty="0"/>
              <a:t> </a:t>
            </a:r>
            <a:r>
              <a:rPr lang="en-US" sz="2400" spc="15" dirty="0"/>
              <a:t>example, </a:t>
            </a:r>
            <a:r>
              <a:rPr lang="en-US" sz="2400" spc="20" dirty="0"/>
              <a:t> </a:t>
            </a:r>
            <a:r>
              <a:rPr lang="en-US" sz="2400" spc="30" dirty="0"/>
              <a:t>“learn”, </a:t>
            </a:r>
            <a:r>
              <a:rPr lang="en-US" sz="2400" spc="15" dirty="0"/>
              <a:t>“deep”, </a:t>
            </a:r>
            <a:r>
              <a:rPr lang="en-US" sz="2400" spc="25" dirty="0"/>
              <a:t>“machine” </a:t>
            </a:r>
            <a:r>
              <a:rPr lang="en-US" sz="2400" dirty="0"/>
              <a:t>have </a:t>
            </a:r>
            <a:r>
              <a:rPr lang="en-US" sz="2400" spc="25" dirty="0" smtClean="0"/>
              <a:t>dif</a:t>
            </a:r>
            <a:r>
              <a:rPr lang="en-US" sz="2400" spc="-10" dirty="0" smtClean="0"/>
              <a:t>ferent</a:t>
            </a:r>
            <a:r>
              <a:rPr lang="en-US" sz="2400" spc="110" dirty="0" smtClean="0"/>
              <a:t> </a:t>
            </a:r>
            <a:r>
              <a:rPr lang="en-US" sz="2400" spc="10" dirty="0"/>
              <a:t>number</a:t>
            </a:r>
            <a:r>
              <a:rPr lang="en-US" sz="2400" spc="110" dirty="0"/>
              <a:t> </a:t>
            </a:r>
            <a:r>
              <a:rPr lang="en-US" sz="2400" spc="-20" dirty="0"/>
              <a:t>of</a:t>
            </a:r>
            <a:r>
              <a:rPr lang="en-US" sz="2400" spc="105" dirty="0"/>
              <a:t> </a:t>
            </a:r>
            <a:r>
              <a:rPr lang="en-US" sz="2400" spc="20" dirty="0"/>
              <a:t>characters)</a:t>
            </a:r>
            <a:endParaRPr lang="en-US" sz="2400" dirty="0"/>
          </a:p>
          <a:p>
            <a:pPr marL="0" marR="5715" indent="0">
              <a:lnSpc>
                <a:spcPct val="102600"/>
              </a:lnSpc>
              <a:spcBef>
                <a:spcPts val="300"/>
              </a:spcBef>
              <a:buNone/>
            </a:pPr>
            <a:r>
              <a:rPr lang="en-US" sz="2400" spc="70" dirty="0"/>
              <a:t>Third,</a:t>
            </a:r>
            <a:r>
              <a:rPr lang="en-US" sz="2400" spc="75" dirty="0"/>
              <a:t> </a:t>
            </a:r>
            <a:r>
              <a:rPr lang="en-US" sz="2400" spc="-10" dirty="0"/>
              <a:t>each</a:t>
            </a:r>
            <a:r>
              <a:rPr lang="en-US" sz="2400" spc="-5" dirty="0"/>
              <a:t> </a:t>
            </a:r>
            <a:r>
              <a:rPr lang="en-US" sz="2400" spc="5" dirty="0"/>
              <a:t>network</a:t>
            </a:r>
            <a:r>
              <a:rPr lang="en-US" sz="2400" spc="10" dirty="0"/>
              <a:t> </a:t>
            </a:r>
            <a:r>
              <a:rPr lang="en-US" sz="2400" spc="15" dirty="0"/>
              <a:t>(</a:t>
            </a:r>
            <a:r>
              <a:rPr lang="en-US" sz="2400" spc="15" dirty="0">
                <a:solidFill>
                  <a:srgbClr val="FF7F00"/>
                </a:solidFill>
              </a:rPr>
              <a:t>orange</a:t>
            </a:r>
            <a:r>
              <a:rPr lang="en-US" sz="2400" spc="15" dirty="0"/>
              <a:t>-</a:t>
            </a:r>
            <a:r>
              <a:rPr lang="en-US" sz="2400" spc="15" dirty="0">
                <a:solidFill>
                  <a:srgbClr val="0000FF"/>
                </a:solidFill>
              </a:rPr>
              <a:t>blue</a:t>
            </a:r>
            <a:r>
              <a:rPr lang="en-US" sz="2400" spc="15" dirty="0"/>
              <a:t>- </a:t>
            </a:r>
            <a:r>
              <a:rPr lang="en-US" sz="2400" spc="20" dirty="0"/>
              <a:t> </a:t>
            </a:r>
            <a:r>
              <a:rPr lang="en-US" sz="2400" spc="-10" dirty="0">
                <a:solidFill>
                  <a:srgbClr val="00FF00"/>
                </a:solidFill>
              </a:rPr>
              <a:t>green</a:t>
            </a:r>
            <a:r>
              <a:rPr lang="en-US" sz="2400" spc="-5" dirty="0">
                <a:solidFill>
                  <a:srgbClr val="00FF00"/>
                </a:solidFill>
              </a:rPr>
              <a:t> </a:t>
            </a:r>
            <a:r>
              <a:rPr lang="en-US" sz="2400" spc="25" dirty="0"/>
              <a:t>structure)</a:t>
            </a:r>
            <a:r>
              <a:rPr lang="en-US" sz="2400" spc="30" dirty="0"/>
              <a:t> </a:t>
            </a:r>
            <a:r>
              <a:rPr lang="en-US" sz="2400" spc="20" dirty="0"/>
              <a:t>is</a:t>
            </a:r>
            <a:r>
              <a:rPr lang="en-US" sz="2400" spc="25" dirty="0"/>
              <a:t> </a:t>
            </a:r>
            <a:r>
              <a:rPr lang="en-US" sz="2400" spc="15" dirty="0"/>
              <a:t>performing</a:t>
            </a:r>
            <a:r>
              <a:rPr lang="en-US" sz="2400" spc="20" dirty="0"/>
              <a:t> </a:t>
            </a:r>
            <a:r>
              <a:rPr lang="en-US" sz="2400" spc="5" dirty="0"/>
              <a:t>the </a:t>
            </a:r>
            <a:r>
              <a:rPr lang="en-US" sz="2400" spc="10" dirty="0"/>
              <a:t> </a:t>
            </a:r>
            <a:r>
              <a:rPr lang="en-US" sz="2400" spc="-5" dirty="0"/>
              <a:t>same</a:t>
            </a:r>
            <a:r>
              <a:rPr lang="en-US" sz="2400" spc="20" dirty="0"/>
              <a:t> </a:t>
            </a:r>
            <a:r>
              <a:rPr lang="en-US" sz="2400" spc="35" dirty="0"/>
              <a:t>task</a:t>
            </a:r>
            <a:r>
              <a:rPr lang="en-US" sz="2400" spc="25" dirty="0"/>
              <a:t> </a:t>
            </a:r>
            <a:r>
              <a:rPr lang="en-US" sz="2400" spc="95" dirty="0"/>
              <a:t>(</a:t>
            </a:r>
            <a:r>
              <a:rPr lang="en-US" sz="2400" b="1" spc="95" dirty="0"/>
              <a:t>input</a:t>
            </a:r>
            <a:r>
              <a:rPr lang="en-US" sz="2400" b="1" spc="25" dirty="0"/>
              <a:t> </a:t>
            </a:r>
            <a:r>
              <a:rPr lang="en-US" sz="2400" spc="5" dirty="0"/>
              <a:t>:</a:t>
            </a:r>
            <a:r>
              <a:rPr lang="en-US" sz="2400" spc="185" dirty="0"/>
              <a:t> </a:t>
            </a:r>
            <a:r>
              <a:rPr lang="en-US" sz="2400" spc="15" dirty="0"/>
              <a:t>character</a:t>
            </a:r>
            <a:r>
              <a:rPr lang="en-US" sz="2400" spc="25" dirty="0"/>
              <a:t> </a:t>
            </a:r>
            <a:r>
              <a:rPr lang="en-US" sz="2400" b="1" spc="90" dirty="0"/>
              <a:t>output</a:t>
            </a:r>
            <a:r>
              <a:rPr lang="en-US" sz="2400" spc="5" dirty="0"/>
              <a:t>:</a:t>
            </a:r>
            <a:r>
              <a:rPr lang="en-US" sz="2400" spc="200" dirty="0"/>
              <a:t> </a:t>
            </a:r>
            <a:r>
              <a:rPr lang="en-US" sz="2400" spc="20" dirty="0"/>
              <a:t>character)</a:t>
            </a:r>
            <a:endParaRPr lang="en-US" sz="2400" dirty="0"/>
          </a:p>
        </p:txBody>
      </p:sp>
      <p:sp>
        <p:nvSpPr>
          <p:cNvPr id="89" name="object 89"/>
          <p:cNvSpPr txBox="1"/>
          <p:nvPr/>
        </p:nvSpPr>
        <p:spPr>
          <a:xfrm>
            <a:off x="11681631" y="6356568"/>
            <a:ext cx="446909"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4/41</a:t>
            </a:r>
            <a:endParaRPr sz="1268">
              <a:latin typeface="Calibri"/>
              <a:cs typeface="Calibri"/>
            </a:endParaRPr>
          </a:p>
        </p:txBody>
      </p:sp>
      <p:sp>
        <p:nvSpPr>
          <p:cNvPr id="93" name="Title 1"/>
          <p:cNvSpPr>
            <a:spLocks noGrp="1"/>
          </p:cNvSpPr>
          <p:nvPr>
            <p:ph type="title"/>
          </p:nvPr>
        </p:nvSpPr>
        <p:spPr>
          <a:xfrm>
            <a:off x="1097280" y="162367"/>
            <a:ext cx="10058400" cy="1109772"/>
          </a:xfrm>
        </p:spPr>
        <p:txBody>
          <a:bodyPr/>
          <a:lstStyle/>
          <a:p>
            <a:r>
              <a:rPr lang="en-IN" spc="32" dirty="0"/>
              <a:t>Sequence Learning </a:t>
            </a:r>
            <a:endParaRPr lang="en-IN" dirty="0"/>
          </a:p>
        </p:txBody>
      </p:sp>
    </p:spTree>
    <p:extLst>
      <p:ext uri="{BB962C8B-B14F-4D97-AF65-F5344CB8AC3E}">
        <p14:creationId xmlns:p14="http://schemas.microsoft.com/office/powerpoint/2010/main" val="1355883033"/>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09689" y="6378044"/>
            <a:ext cx="91261"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2959"/>
          </a:p>
        </p:txBody>
      </p:sp>
      <p:sp>
        <p:nvSpPr>
          <p:cNvPr id="3" name="object 3"/>
          <p:cNvSpPr/>
          <p:nvPr/>
        </p:nvSpPr>
        <p:spPr>
          <a:xfrm>
            <a:off x="8041416" y="6369671"/>
            <a:ext cx="53683"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2959"/>
          </a:p>
        </p:txBody>
      </p:sp>
      <p:sp>
        <p:nvSpPr>
          <p:cNvPr id="4" name="object 4"/>
          <p:cNvSpPr/>
          <p:nvPr/>
        </p:nvSpPr>
        <p:spPr>
          <a:xfrm>
            <a:off x="8417203" y="6369671"/>
            <a:ext cx="53683" cy="80524"/>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2959"/>
          </a:p>
        </p:txBody>
      </p:sp>
      <p:grpSp>
        <p:nvGrpSpPr>
          <p:cNvPr id="5" name="object 5"/>
          <p:cNvGrpSpPr/>
          <p:nvPr/>
        </p:nvGrpSpPr>
        <p:grpSpPr>
          <a:xfrm>
            <a:off x="8639364" y="6350901"/>
            <a:ext cx="429464" cy="118103"/>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sz="2959"/>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grpSp>
      <p:grpSp>
        <p:nvGrpSpPr>
          <p:cNvPr id="8" name="object 8"/>
          <p:cNvGrpSpPr/>
          <p:nvPr/>
        </p:nvGrpSpPr>
        <p:grpSpPr>
          <a:xfrm>
            <a:off x="9237339" y="6348228"/>
            <a:ext cx="429464" cy="12346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2959"/>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sz="2959"/>
            </a:p>
          </p:txBody>
        </p:sp>
      </p:grpSp>
      <p:grpSp>
        <p:nvGrpSpPr>
          <p:cNvPr id="12" name="object 12"/>
          <p:cNvGrpSpPr/>
          <p:nvPr/>
        </p:nvGrpSpPr>
        <p:grpSpPr>
          <a:xfrm>
            <a:off x="9835287" y="6348228"/>
            <a:ext cx="429464" cy="12346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2959"/>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sz="2959"/>
            </a:p>
          </p:txBody>
        </p:sp>
      </p:grpSp>
      <p:sp>
        <p:nvSpPr>
          <p:cNvPr id="16" name="object 16"/>
          <p:cNvSpPr/>
          <p:nvPr/>
        </p:nvSpPr>
        <p:spPr>
          <a:xfrm>
            <a:off x="10594312" y="6356250"/>
            <a:ext cx="107366" cy="107366"/>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2959"/>
          </a:p>
        </p:txBody>
      </p:sp>
      <p:grpSp>
        <p:nvGrpSpPr>
          <p:cNvPr id="17" name="object 17"/>
          <p:cNvGrpSpPr/>
          <p:nvPr/>
        </p:nvGrpSpPr>
        <p:grpSpPr>
          <a:xfrm>
            <a:off x="10993677" y="6350901"/>
            <a:ext cx="504620" cy="120787"/>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sz="2959"/>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2959"/>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2959"/>
            </a:p>
          </p:txBody>
        </p:sp>
      </p:grpSp>
      <p:pic>
        <p:nvPicPr>
          <p:cNvPr id="21" name="object 21"/>
          <p:cNvPicPr/>
          <p:nvPr/>
        </p:nvPicPr>
        <p:blipFill>
          <a:blip r:embed="rId2" cstate="print"/>
          <a:stretch>
            <a:fillRect/>
          </a:stretch>
        </p:blipFill>
        <p:spPr>
          <a:xfrm>
            <a:off x="2983" y="0"/>
            <a:ext cx="12173768" cy="101621"/>
          </a:xfrm>
          <a:prstGeom prst="rect">
            <a:avLst/>
          </a:prstGeom>
        </p:spPr>
      </p:pic>
      <p:grpSp>
        <p:nvGrpSpPr>
          <p:cNvPr id="22" name="object 22"/>
          <p:cNvGrpSpPr/>
          <p:nvPr/>
        </p:nvGrpSpPr>
        <p:grpSpPr>
          <a:xfrm>
            <a:off x="1532007" y="3470321"/>
            <a:ext cx="240229" cy="1685645"/>
            <a:chOff x="723455" y="1641976"/>
            <a:chExt cx="113664" cy="797560"/>
          </a:xfrm>
        </p:grpSpPr>
        <p:sp>
          <p:nvSpPr>
            <p:cNvPr id="23" name="object 23"/>
            <p:cNvSpPr/>
            <p:nvPr/>
          </p:nvSpPr>
          <p:spPr>
            <a:xfrm>
              <a:off x="725995" y="1644516"/>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4" name="object 24"/>
            <p:cNvSpPr/>
            <p:nvPr/>
          </p:nvSpPr>
          <p:spPr>
            <a:xfrm>
              <a:off x="725995" y="1644516"/>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5" name="object 25"/>
            <p:cNvSpPr/>
            <p:nvPr/>
          </p:nvSpPr>
          <p:spPr>
            <a:xfrm>
              <a:off x="725995" y="2220523"/>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6" name="object 26"/>
            <p:cNvSpPr/>
            <p:nvPr/>
          </p:nvSpPr>
          <p:spPr>
            <a:xfrm>
              <a:off x="725995" y="2220523"/>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27" name="object 27"/>
          <p:cNvSpPr txBox="1"/>
          <p:nvPr/>
        </p:nvSpPr>
        <p:spPr>
          <a:xfrm>
            <a:off x="1441202" y="5149013"/>
            <a:ext cx="421411" cy="220866"/>
          </a:xfrm>
          <a:prstGeom prst="rect">
            <a:avLst/>
          </a:prstGeom>
        </p:spPr>
        <p:txBody>
          <a:bodyPr vert="horz" wrap="square" lIns="0" tIns="25499" rIns="0" bIns="0" rtlCol="0">
            <a:spAutoFit/>
          </a:bodyPr>
          <a:lstStyle/>
          <a:p>
            <a:pPr marL="26841">
              <a:spcBef>
                <a:spcPts val="201"/>
              </a:spcBef>
            </a:pPr>
            <a:r>
              <a:rPr sz="1268" spc="190" dirty="0">
                <a:latin typeface="Calibri"/>
                <a:cs typeface="Calibri"/>
              </a:rPr>
              <a:t>man</a:t>
            </a:r>
            <a:endParaRPr sz="1268">
              <a:latin typeface="Calibri"/>
              <a:cs typeface="Calibri"/>
            </a:endParaRPr>
          </a:p>
        </p:txBody>
      </p:sp>
      <p:grpSp>
        <p:nvGrpSpPr>
          <p:cNvPr id="28" name="object 28"/>
          <p:cNvGrpSpPr/>
          <p:nvPr/>
        </p:nvGrpSpPr>
        <p:grpSpPr>
          <a:xfrm>
            <a:off x="1532007" y="2100752"/>
            <a:ext cx="240229" cy="2592888"/>
            <a:chOff x="723455" y="993967"/>
            <a:chExt cx="113664" cy="1226820"/>
          </a:xfrm>
        </p:grpSpPr>
        <p:sp>
          <p:nvSpPr>
            <p:cNvPr id="29" name="object 29"/>
            <p:cNvSpPr/>
            <p:nvPr/>
          </p:nvSpPr>
          <p:spPr>
            <a:xfrm>
              <a:off x="779995" y="1940111"/>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30" name="object 30"/>
            <p:cNvSpPr/>
            <p:nvPr/>
          </p:nvSpPr>
          <p:spPr>
            <a:xfrm>
              <a:off x="749629" y="193758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31" name="object 31"/>
            <p:cNvSpPr/>
            <p:nvPr/>
          </p:nvSpPr>
          <p:spPr>
            <a:xfrm>
              <a:off x="725995" y="996507"/>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32" name="object 32"/>
            <p:cNvSpPr/>
            <p:nvPr/>
          </p:nvSpPr>
          <p:spPr>
            <a:xfrm>
              <a:off x="725995" y="996507"/>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3" name="object 33"/>
          <p:cNvSpPr txBox="1"/>
          <p:nvPr/>
        </p:nvSpPr>
        <p:spPr>
          <a:xfrm>
            <a:off x="1412964" y="1877305"/>
            <a:ext cx="477778" cy="220866"/>
          </a:xfrm>
          <a:prstGeom prst="rect">
            <a:avLst/>
          </a:prstGeom>
        </p:spPr>
        <p:txBody>
          <a:bodyPr vert="horz" wrap="square" lIns="0" tIns="25499" rIns="0" bIns="0" rtlCol="0">
            <a:spAutoFit/>
          </a:bodyPr>
          <a:lstStyle/>
          <a:p>
            <a:pPr marL="26841">
              <a:spcBef>
                <a:spcPts val="201"/>
              </a:spcBef>
            </a:pPr>
            <a:r>
              <a:rPr sz="1268" spc="159" dirty="0">
                <a:latin typeface="Calibri"/>
                <a:cs typeface="Calibri"/>
              </a:rPr>
              <a:t>noun</a:t>
            </a:r>
            <a:endParaRPr sz="1268">
              <a:latin typeface="Calibri"/>
              <a:cs typeface="Calibri"/>
            </a:endParaRPr>
          </a:p>
        </p:txBody>
      </p:sp>
      <p:grpSp>
        <p:nvGrpSpPr>
          <p:cNvPr id="34" name="object 34"/>
          <p:cNvGrpSpPr/>
          <p:nvPr/>
        </p:nvGrpSpPr>
        <p:grpSpPr>
          <a:xfrm>
            <a:off x="1581978" y="2720166"/>
            <a:ext cx="139576" cy="750220"/>
            <a:chOff x="747099" y="1287041"/>
            <a:chExt cx="66040" cy="354965"/>
          </a:xfrm>
        </p:grpSpPr>
        <p:sp>
          <p:nvSpPr>
            <p:cNvPr id="35" name="object 35"/>
            <p:cNvSpPr/>
            <p:nvPr/>
          </p:nvSpPr>
          <p:spPr>
            <a:xfrm>
              <a:off x="779995" y="1292102"/>
              <a:ext cx="0" cy="349885"/>
            </a:xfrm>
            <a:custGeom>
              <a:avLst/>
              <a:gdLst/>
              <a:ahLst/>
              <a:cxnLst/>
              <a:rect l="l" t="t" r="r" b="b"/>
              <a:pathLst>
                <a:path h="349885">
                  <a:moveTo>
                    <a:pt x="0" y="349883"/>
                  </a:moveTo>
                  <a:lnTo>
                    <a:pt x="0" y="0"/>
                  </a:lnTo>
                </a:path>
              </a:pathLst>
            </a:custGeom>
            <a:ln w="5060">
              <a:solidFill>
                <a:srgbClr val="000000"/>
              </a:solidFill>
            </a:ln>
          </p:spPr>
          <p:txBody>
            <a:bodyPr wrap="square" lIns="0" tIns="0" rIns="0" bIns="0" rtlCol="0"/>
            <a:lstStyle/>
            <a:p>
              <a:endParaRPr sz="2959"/>
            </a:p>
          </p:txBody>
        </p:sp>
        <p:sp>
          <p:nvSpPr>
            <p:cNvPr id="36" name="object 36"/>
            <p:cNvSpPr/>
            <p:nvPr/>
          </p:nvSpPr>
          <p:spPr>
            <a:xfrm>
              <a:off x="749629" y="1289571"/>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37" name="object 37"/>
          <p:cNvGrpSpPr/>
          <p:nvPr/>
        </p:nvGrpSpPr>
        <p:grpSpPr>
          <a:xfrm>
            <a:off x="2292876" y="2100752"/>
            <a:ext cx="240229" cy="3054561"/>
            <a:chOff x="1083459" y="993967"/>
            <a:chExt cx="113664" cy="1445260"/>
          </a:xfrm>
        </p:grpSpPr>
        <p:sp>
          <p:nvSpPr>
            <p:cNvPr id="38" name="object 38"/>
            <p:cNvSpPr/>
            <p:nvPr/>
          </p:nvSpPr>
          <p:spPr>
            <a:xfrm>
              <a:off x="1085999" y="1644516"/>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9" name="object 39"/>
            <p:cNvSpPr/>
            <p:nvPr/>
          </p:nvSpPr>
          <p:spPr>
            <a:xfrm>
              <a:off x="1085999" y="1644516"/>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40" name="object 40"/>
            <p:cNvSpPr/>
            <p:nvPr/>
          </p:nvSpPr>
          <p:spPr>
            <a:xfrm>
              <a:off x="1085999" y="2220523"/>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41" name="object 41"/>
            <p:cNvSpPr/>
            <p:nvPr/>
          </p:nvSpPr>
          <p:spPr>
            <a:xfrm>
              <a:off x="1085999" y="1940111"/>
              <a:ext cx="108585" cy="496570"/>
            </a:xfrm>
            <a:custGeom>
              <a:avLst/>
              <a:gdLst/>
              <a:ahLst/>
              <a:cxnLst/>
              <a:rect l="l" t="t" r="r" b="b"/>
              <a:pathLst>
                <a:path w="108584" h="496569">
                  <a:moveTo>
                    <a:pt x="0" y="496414"/>
                  </a:moveTo>
                  <a:lnTo>
                    <a:pt x="108000" y="496414"/>
                  </a:lnTo>
                  <a:lnTo>
                    <a:pt x="108000" y="280412"/>
                  </a:lnTo>
                  <a:lnTo>
                    <a:pt x="0" y="280412"/>
                  </a:lnTo>
                  <a:lnTo>
                    <a:pt x="0" y="496414"/>
                  </a:lnTo>
                  <a:close/>
                </a:path>
                <a:path w="108584"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42" name="object 42"/>
            <p:cNvSpPr/>
            <p:nvPr/>
          </p:nvSpPr>
          <p:spPr>
            <a:xfrm>
              <a:off x="1109634" y="193758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3" name="object 43"/>
            <p:cNvSpPr/>
            <p:nvPr/>
          </p:nvSpPr>
          <p:spPr>
            <a:xfrm>
              <a:off x="1085999" y="996507"/>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44" name="object 44"/>
            <p:cNvSpPr/>
            <p:nvPr/>
          </p:nvSpPr>
          <p:spPr>
            <a:xfrm>
              <a:off x="1085999" y="996507"/>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45" name="object 45"/>
          <p:cNvSpPr txBox="1"/>
          <p:nvPr/>
        </p:nvSpPr>
        <p:spPr>
          <a:xfrm>
            <a:off x="2318168" y="5168660"/>
            <a:ext cx="189232" cy="220866"/>
          </a:xfrm>
          <a:prstGeom prst="rect">
            <a:avLst/>
          </a:prstGeom>
        </p:spPr>
        <p:txBody>
          <a:bodyPr vert="horz" wrap="square" lIns="0" tIns="25499" rIns="0" bIns="0" rtlCol="0">
            <a:spAutoFit/>
          </a:bodyPr>
          <a:lstStyle/>
          <a:p>
            <a:pPr marL="26841">
              <a:spcBef>
                <a:spcPts val="201"/>
              </a:spcBef>
            </a:pPr>
            <a:r>
              <a:rPr sz="1268" spc="127" dirty="0">
                <a:latin typeface="Calibri"/>
                <a:cs typeface="Calibri"/>
              </a:rPr>
              <a:t>is</a:t>
            </a:r>
            <a:endParaRPr sz="1268">
              <a:latin typeface="Calibri"/>
              <a:cs typeface="Calibri"/>
            </a:endParaRPr>
          </a:p>
        </p:txBody>
      </p:sp>
      <p:sp>
        <p:nvSpPr>
          <p:cNvPr id="46" name="object 46"/>
          <p:cNvSpPr txBox="1"/>
          <p:nvPr/>
        </p:nvSpPr>
        <p:spPr>
          <a:xfrm>
            <a:off x="2199824" y="1898482"/>
            <a:ext cx="425438" cy="220866"/>
          </a:xfrm>
          <a:prstGeom prst="rect">
            <a:avLst/>
          </a:prstGeom>
        </p:spPr>
        <p:txBody>
          <a:bodyPr vert="horz" wrap="square" lIns="0" tIns="25499" rIns="0" bIns="0" rtlCol="0">
            <a:spAutoFit/>
          </a:bodyPr>
          <a:lstStyle/>
          <a:p>
            <a:pPr marL="26841">
              <a:spcBef>
                <a:spcPts val="201"/>
              </a:spcBef>
            </a:pPr>
            <a:r>
              <a:rPr sz="1268" spc="190" dirty="0">
                <a:latin typeface="Calibri"/>
                <a:cs typeface="Calibri"/>
              </a:rPr>
              <a:t>v</a:t>
            </a:r>
            <a:r>
              <a:rPr sz="1268" spc="127" dirty="0">
                <a:latin typeface="Calibri"/>
                <a:cs typeface="Calibri"/>
              </a:rPr>
              <a:t>erb</a:t>
            </a:r>
            <a:endParaRPr sz="1268">
              <a:latin typeface="Calibri"/>
              <a:cs typeface="Calibri"/>
            </a:endParaRPr>
          </a:p>
        </p:txBody>
      </p:sp>
      <p:grpSp>
        <p:nvGrpSpPr>
          <p:cNvPr id="47" name="object 47"/>
          <p:cNvGrpSpPr/>
          <p:nvPr/>
        </p:nvGrpSpPr>
        <p:grpSpPr>
          <a:xfrm>
            <a:off x="2342848" y="2720166"/>
            <a:ext cx="139576" cy="750220"/>
            <a:chOff x="1107103" y="1287041"/>
            <a:chExt cx="66040" cy="354965"/>
          </a:xfrm>
        </p:grpSpPr>
        <p:sp>
          <p:nvSpPr>
            <p:cNvPr id="48" name="object 48"/>
            <p:cNvSpPr/>
            <p:nvPr/>
          </p:nvSpPr>
          <p:spPr>
            <a:xfrm>
              <a:off x="1140000" y="1292102"/>
              <a:ext cx="0" cy="349885"/>
            </a:xfrm>
            <a:custGeom>
              <a:avLst/>
              <a:gdLst/>
              <a:ahLst/>
              <a:cxnLst/>
              <a:rect l="l" t="t" r="r" b="b"/>
              <a:pathLst>
                <a:path h="349885">
                  <a:moveTo>
                    <a:pt x="0" y="349883"/>
                  </a:moveTo>
                  <a:lnTo>
                    <a:pt x="0" y="0"/>
                  </a:lnTo>
                </a:path>
              </a:pathLst>
            </a:custGeom>
            <a:ln w="5060">
              <a:solidFill>
                <a:srgbClr val="000000"/>
              </a:solidFill>
            </a:ln>
          </p:spPr>
          <p:txBody>
            <a:bodyPr wrap="square" lIns="0" tIns="0" rIns="0" bIns="0" rtlCol="0"/>
            <a:lstStyle/>
            <a:p>
              <a:endParaRPr sz="2959"/>
            </a:p>
          </p:txBody>
        </p:sp>
        <p:sp>
          <p:nvSpPr>
            <p:cNvPr id="49" name="object 49"/>
            <p:cNvSpPr/>
            <p:nvPr/>
          </p:nvSpPr>
          <p:spPr>
            <a:xfrm>
              <a:off x="1109634" y="1289571"/>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50" name="object 50"/>
          <p:cNvGrpSpPr/>
          <p:nvPr/>
        </p:nvGrpSpPr>
        <p:grpSpPr>
          <a:xfrm>
            <a:off x="3053748" y="3470321"/>
            <a:ext cx="240229" cy="1685645"/>
            <a:chOff x="1443464" y="1641976"/>
            <a:chExt cx="113664" cy="797560"/>
          </a:xfrm>
        </p:grpSpPr>
        <p:sp>
          <p:nvSpPr>
            <p:cNvPr id="51" name="object 51"/>
            <p:cNvSpPr/>
            <p:nvPr/>
          </p:nvSpPr>
          <p:spPr>
            <a:xfrm>
              <a:off x="1446004" y="1644516"/>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2" name="object 52"/>
            <p:cNvSpPr/>
            <p:nvPr/>
          </p:nvSpPr>
          <p:spPr>
            <a:xfrm>
              <a:off x="1446004" y="1644516"/>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3" name="object 53"/>
            <p:cNvSpPr/>
            <p:nvPr/>
          </p:nvSpPr>
          <p:spPr>
            <a:xfrm>
              <a:off x="1446004" y="2220523"/>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4" name="object 54"/>
            <p:cNvSpPr/>
            <p:nvPr/>
          </p:nvSpPr>
          <p:spPr>
            <a:xfrm>
              <a:off x="1446004" y="2220523"/>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5" name="object 55"/>
          <p:cNvSpPr txBox="1"/>
          <p:nvPr/>
        </p:nvSpPr>
        <p:spPr>
          <a:xfrm>
            <a:off x="3097375" y="5149014"/>
            <a:ext cx="152996" cy="220866"/>
          </a:xfrm>
          <a:prstGeom prst="rect">
            <a:avLst/>
          </a:prstGeom>
        </p:spPr>
        <p:txBody>
          <a:bodyPr vert="horz" wrap="square" lIns="0" tIns="25499" rIns="0" bIns="0" rtlCol="0">
            <a:spAutoFit/>
          </a:bodyPr>
          <a:lstStyle/>
          <a:p>
            <a:pPr marL="26841">
              <a:spcBef>
                <a:spcPts val="201"/>
              </a:spcBef>
            </a:pPr>
            <a:r>
              <a:rPr sz="1268" spc="159" dirty="0">
                <a:latin typeface="Calibri"/>
                <a:cs typeface="Calibri"/>
              </a:rPr>
              <a:t>a</a:t>
            </a:r>
            <a:endParaRPr sz="1268">
              <a:latin typeface="Calibri"/>
              <a:cs typeface="Calibri"/>
            </a:endParaRPr>
          </a:p>
        </p:txBody>
      </p:sp>
      <p:grpSp>
        <p:nvGrpSpPr>
          <p:cNvPr id="56" name="object 56"/>
          <p:cNvGrpSpPr/>
          <p:nvPr/>
        </p:nvGrpSpPr>
        <p:grpSpPr>
          <a:xfrm>
            <a:off x="3053767" y="2100771"/>
            <a:ext cx="240229" cy="2587519"/>
            <a:chOff x="1443473" y="993976"/>
            <a:chExt cx="113664" cy="1224280"/>
          </a:xfrm>
        </p:grpSpPr>
        <p:sp>
          <p:nvSpPr>
            <p:cNvPr id="57" name="object 57"/>
            <p:cNvSpPr/>
            <p:nvPr/>
          </p:nvSpPr>
          <p:spPr>
            <a:xfrm>
              <a:off x="1500004" y="1940111"/>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58" name="object 58"/>
            <p:cNvSpPr/>
            <p:nvPr/>
          </p:nvSpPr>
          <p:spPr>
            <a:xfrm>
              <a:off x="1469638" y="1937580"/>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59" name="object 59"/>
            <p:cNvSpPr/>
            <p:nvPr/>
          </p:nvSpPr>
          <p:spPr>
            <a:xfrm>
              <a:off x="1446004" y="996507"/>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0" name="object 60"/>
            <p:cNvSpPr/>
            <p:nvPr/>
          </p:nvSpPr>
          <p:spPr>
            <a:xfrm>
              <a:off x="1446004" y="996507"/>
              <a:ext cx="108585" cy="645795"/>
            </a:xfrm>
            <a:custGeom>
              <a:avLst/>
              <a:gdLst/>
              <a:ahLst/>
              <a:cxnLst/>
              <a:rect l="l" t="t" r="r" b="b"/>
              <a:pathLst>
                <a:path w="108584" h="645794">
                  <a:moveTo>
                    <a:pt x="0" y="288003"/>
                  </a:moveTo>
                  <a:lnTo>
                    <a:pt x="108000" y="288003"/>
                  </a:lnTo>
                  <a:lnTo>
                    <a:pt x="108000" y="0"/>
                  </a:lnTo>
                  <a:lnTo>
                    <a:pt x="0" y="0"/>
                  </a:lnTo>
                  <a:lnTo>
                    <a:pt x="0" y="288003"/>
                  </a:lnTo>
                  <a:close/>
                </a:path>
                <a:path w="108584" h="645794">
                  <a:moveTo>
                    <a:pt x="54000" y="645478"/>
                  </a:moveTo>
                  <a:lnTo>
                    <a:pt x="54000" y="295594"/>
                  </a:lnTo>
                </a:path>
              </a:pathLst>
            </a:custGeom>
            <a:ln w="5060">
              <a:solidFill>
                <a:srgbClr val="000000"/>
              </a:solidFill>
            </a:ln>
          </p:spPr>
          <p:txBody>
            <a:bodyPr wrap="square" lIns="0" tIns="0" rIns="0" bIns="0" rtlCol="0"/>
            <a:lstStyle/>
            <a:p>
              <a:endParaRPr sz="2959"/>
            </a:p>
          </p:txBody>
        </p:sp>
        <p:sp>
          <p:nvSpPr>
            <p:cNvPr id="61" name="object 61"/>
            <p:cNvSpPr/>
            <p:nvPr/>
          </p:nvSpPr>
          <p:spPr>
            <a:xfrm>
              <a:off x="1469638" y="1289571"/>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62" name="object 62"/>
          <p:cNvGrpSpPr/>
          <p:nvPr/>
        </p:nvGrpSpPr>
        <p:grpSpPr>
          <a:xfrm>
            <a:off x="3814639" y="2100771"/>
            <a:ext cx="240229" cy="3054561"/>
            <a:chOff x="1803478" y="993976"/>
            <a:chExt cx="113664" cy="1445260"/>
          </a:xfrm>
        </p:grpSpPr>
        <p:sp>
          <p:nvSpPr>
            <p:cNvPr id="63" name="object 63"/>
            <p:cNvSpPr/>
            <p:nvPr/>
          </p:nvSpPr>
          <p:spPr>
            <a:xfrm>
              <a:off x="1806008" y="1644516"/>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64" name="object 64"/>
            <p:cNvSpPr/>
            <p:nvPr/>
          </p:nvSpPr>
          <p:spPr>
            <a:xfrm>
              <a:off x="1806008" y="1644516"/>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65" name="object 65"/>
            <p:cNvSpPr/>
            <p:nvPr/>
          </p:nvSpPr>
          <p:spPr>
            <a:xfrm>
              <a:off x="1806008" y="2220523"/>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66" name="object 66"/>
            <p:cNvSpPr/>
            <p:nvPr/>
          </p:nvSpPr>
          <p:spPr>
            <a:xfrm>
              <a:off x="1806008" y="1940111"/>
              <a:ext cx="108585" cy="496570"/>
            </a:xfrm>
            <a:custGeom>
              <a:avLst/>
              <a:gdLst/>
              <a:ahLst/>
              <a:cxnLst/>
              <a:rect l="l" t="t" r="r" b="b"/>
              <a:pathLst>
                <a:path w="108585" h="496569">
                  <a:moveTo>
                    <a:pt x="0" y="496414"/>
                  </a:moveTo>
                  <a:lnTo>
                    <a:pt x="108000" y="496414"/>
                  </a:lnTo>
                  <a:lnTo>
                    <a:pt x="108000" y="280412"/>
                  </a:lnTo>
                  <a:lnTo>
                    <a:pt x="0" y="280412"/>
                  </a:lnTo>
                  <a:lnTo>
                    <a:pt x="0" y="496414"/>
                  </a:lnTo>
                  <a:close/>
                </a:path>
                <a:path w="108585"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67" name="object 67"/>
            <p:cNvSpPr/>
            <p:nvPr/>
          </p:nvSpPr>
          <p:spPr>
            <a:xfrm>
              <a:off x="1829643" y="1937580"/>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68" name="object 68"/>
            <p:cNvSpPr/>
            <p:nvPr/>
          </p:nvSpPr>
          <p:spPr>
            <a:xfrm>
              <a:off x="1806008" y="996507"/>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9" name="object 69"/>
            <p:cNvSpPr/>
            <p:nvPr/>
          </p:nvSpPr>
          <p:spPr>
            <a:xfrm>
              <a:off x="1806008" y="996507"/>
              <a:ext cx="108585" cy="645795"/>
            </a:xfrm>
            <a:custGeom>
              <a:avLst/>
              <a:gdLst/>
              <a:ahLst/>
              <a:cxnLst/>
              <a:rect l="l" t="t" r="r" b="b"/>
              <a:pathLst>
                <a:path w="108585" h="645794">
                  <a:moveTo>
                    <a:pt x="0" y="288003"/>
                  </a:moveTo>
                  <a:lnTo>
                    <a:pt x="108000" y="288003"/>
                  </a:lnTo>
                  <a:lnTo>
                    <a:pt x="108000" y="0"/>
                  </a:lnTo>
                  <a:lnTo>
                    <a:pt x="0" y="0"/>
                  </a:lnTo>
                  <a:lnTo>
                    <a:pt x="0" y="288003"/>
                  </a:lnTo>
                  <a:close/>
                </a:path>
                <a:path w="108585" h="645794">
                  <a:moveTo>
                    <a:pt x="54000" y="645478"/>
                  </a:moveTo>
                  <a:lnTo>
                    <a:pt x="54000" y="295594"/>
                  </a:lnTo>
                </a:path>
              </a:pathLst>
            </a:custGeom>
            <a:ln w="5060">
              <a:solidFill>
                <a:srgbClr val="000000"/>
              </a:solidFill>
            </a:ln>
          </p:spPr>
          <p:txBody>
            <a:bodyPr wrap="square" lIns="0" tIns="0" rIns="0" bIns="0" rtlCol="0"/>
            <a:lstStyle/>
            <a:p>
              <a:endParaRPr sz="2959"/>
            </a:p>
          </p:txBody>
        </p:sp>
        <p:sp>
          <p:nvSpPr>
            <p:cNvPr id="70" name="object 70"/>
            <p:cNvSpPr/>
            <p:nvPr/>
          </p:nvSpPr>
          <p:spPr>
            <a:xfrm>
              <a:off x="1829643" y="1289571"/>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71" name="object 71"/>
          <p:cNvSpPr txBox="1"/>
          <p:nvPr/>
        </p:nvSpPr>
        <p:spPr>
          <a:xfrm>
            <a:off x="3667195" y="5170190"/>
            <a:ext cx="1343416" cy="220866"/>
          </a:xfrm>
          <a:prstGeom prst="rect">
            <a:avLst/>
          </a:prstGeom>
        </p:spPr>
        <p:txBody>
          <a:bodyPr vert="horz" wrap="square" lIns="0" tIns="25499" rIns="0" bIns="0" rtlCol="0">
            <a:spAutoFit/>
          </a:bodyPr>
          <a:lstStyle/>
          <a:p>
            <a:pPr marL="26841">
              <a:spcBef>
                <a:spcPts val="201"/>
              </a:spcBef>
            </a:pPr>
            <a:r>
              <a:rPr sz="1268" spc="85" dirty="0">
                <a:latin typeface="Calibri"/>
                <a:cs typeface="Calibri"/>
              </a:rPr>
              <a:t>s</a:t>
            </a:r>
            <a:r>
              <a:rPr sz="1268" spc="159" dirty="0">
                <a:latin typeface="Calibri"/>
                <a:cs typeface="Calibri"/>
              </a:rPr>
              <a:t>o</a:t>
            </a:r>
            <a:r>
              <a:rPr sz="1268" spc="148" dirty="0">
                <a:latin typeface="Calibri"/>
                <a:cs typeface="Calibri"/>
              </a:rPr>
              <a:t>cial</a:t>
            </a:r>
            <a:r>
              <a:rPr sz="1268" dirty="0">
                <a:latin typeface="Calibri"/>
                <a:cs typeface="Calibri"/>
              </a:rPr>
              <a:t>     </a:t>
            </a:r>
            <a:r>
              <a:rPr sz="1268" spc="106" dirty="0">
                <a:latin typeface="Calibri"/>
                <a:cs typeface="Calibri"/>
              </a:rPr>
              <a:t> </a:t>
            </a:r>
            <a:r>
              <a:rPr sz="1268" spc="169" dirty="0">
                <a:latin typeface="Calibri"/>
                <a:cs typeface="Calibri"/>
              </a:rPr>
              <a:t>animal</a:t>
            </a:r>
            <a:endParaRPr sz="1268">
              <a:latin typeface="Calibri"/>
              <a:cs typeface="Calibri"/>
            </a:endParaRPr>
          </a:p>
        </p:txBody>
      </p:sp>
      <p:grpSp>
        <p:nvGrpSpPr>
          <p:cNvPr id="72" name="object 72"/>
          <p:cNvGrpSpPr/>
          <p:nvPr/>
        </p:nvGrpSpPr>
        <p:grpSpPr>
          <a:xfrm>
            <a:off x="4575489" y="2100752"/>
            <a:ext cx="240229" cy="3054561"/>
            <a:chOff x="2163473" y="993967"/>
            <a:chExt cx="113664" cy="1445260"/>
          </a:xfrm>
        </p:grpSpPr>
        <p:sp>
          <p:nvSpPr>
            <p:cNvPr id="73" name="object 73"/>
            <p:cNvSpPr/>
            <p:nvPr/>
          </p:nvSpPr>
          <p:spPr>
            <a:xfrm>
              <a:off x="2166013" y="1644516"/>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74" name="object 74"/>
            <p:cNvSpPr/>
            <p:nvPr/>
          </p:nvSpPr>
          <p:spPr>
            <a:xfrm>
              <a:off x="2166013" y="1644516"/>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75" name="object 75"/>
            <p:cNvSpPr/>
            <p:nvPr/>
          </p:nvSpPr>
          <p:spPr>
            <a:xfrm>
              <a:off x="2166013" y="2220523"/>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76" name="object 76"/>
            <p:cNvSpPr/>
            <p:nvPr/>
          </p:nvSpPr>
          <p:spPr>
            <a:xfrm>
              <a:off x="2166013" y="1940111"/>
              <a:ext cx="108585" cy="496570"/>
            </a:xfrm>
            <a:custGeom>
              <a:avLst/>
              <a:gdLst/>
              <a:ahLst/>
              <a:cxnLst/>
              <a:rect l="l" t="t" r="r" b="b"/>
              <a:pathLst>
                <a:path w="108585" h="496569">
                  <a:moveTo>
                    <a:pt x="0" y="496414"/>
                  </a:moveTo>
                  <a:lnTo>
                    <a:pt x="108000" y="496414"/>
                  </a:lnTo>
                  <a:lnTo>
                    <a:pt x="108000" y="280412"/>
                  </a:lnTo>
                  <a:lnTo>
                    <a:pt x="0" y="280412"/>
                  </a:lnTo>
                  <a:lnTo>
                    <a:pt x="0" y="496414"/>
                  </a:lnTo>
                  <a:close/>
                </a:path>
                <a:path w="108585"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77" name="object 77"/>
            <p:cNvSpPr/>
            <p:nvPr/>
          </p:nvSpPr>
          <p:spPr>
            <a:xfrm>
              <a:off x="2189647" y="1937580"/>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8" name="object 78"/>
            <p:cNvSpPr/>
            <p:nvPr/>
          </p:nvSpPr>
          <p:spPr>
            <a:xfrm>
              <a:off x="2166013" y="996507"/>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79" name="object 79"/>
            <p:cNvSpPr/>
            <p:nvPr/>
          </p:nvSpPr>
          <p:spPr>
            <a:xfrm>
              <a:off x="2166013" y="996507"/>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80" name="object 80"/>
          <p:cNvSpPr txBox="1"/>
          <p:nvPr/>
        </p:nvSpPr>
        <p:spPr>
          <a:xfrm>
            <a:off x="2822330" y="1898482"/>
            <a:ext cx="2166108" cy="220866"/>
          </a:xfrm>
          <a:prstGeom prst="rect">
            <a:avLst/>
          </a:prstGeom>
        </p:spPr>
        <p:txBody>
          <a:bodyPr vert="horz" wrap="square" lIns="0" tIns="25499" rIns="0" bIns="0" rtlCol="0">
            <a:spAutoFit/>
          </a:bodyPr>
          <a:lstStyle/>
          <a:p>
            <a:pPr marL="80524">
              <a:spcBef>
                <a:spcPts val="201"/>
              </a:spcBef>
            </a:pPr>
            <a:r>
              <a:rPr sz="1268" spc="137" dirty="0">
                <a:latin typeface="Calibri"/>
                <a:cs typeface="Calibri"/>
              </a:rPr>
              <a:t>article </a:t>
            </a:r>
            <a:r>
              <a:rPr sz="1268" spc="222" dirty="0">
                <a:latin typeface="Calibri"/>
                <a:cs typeface="Calibri"/>
              </a:rPr>
              <a:t> </a:t>
            </a:r>
            <a:r>
              <a:rPr sz="1902" spc="220" baseline="4629" dirty="0">
                <a:latin typeface="Calibri"/>
                <a:cs typeface="Calibri"/>
              </a:rPr>
              <a:t>adjective   </a:t>
            </a:r>
            <a:r>
              <a:rPr sz="1902" spc="237" baseline="9259" dirty="0">
                <a:latin typeface="Calibri"/>
                <a:cs typeface="Calibri"/>
              </a:rPr>
              <a:t>noun</a:t>
            </a:r>
            <a:endParaRPr sz="1902" baseline="9259">
              <a:latin typeface="Calibri"/>
              <a:cs typeface="Calibri"/>
            </a:endParaRPr>
          </a:p>
        </p:txBody>
      </p:sp>
      <p:grpSp>
        <p:nvGrpSpPr>
          <p:cNvPr id="81" name="object 81"/>
          <p:cNvGrpSpPr/>
          <p:nvPr/>
        </p:nvGrpSpPr>
        <p:grpSpPr>
          <a:xfrm>
            <a:off x="4625460" y="2720166"/>
            <a:ext cx="139576" cy="750220"/>
            <a:chOff x="2187117" y="1287041"/>
            <a:chExt cx="66040" cy="354965"/>
          </a:xfrm>
        </p:grpSpPr>
        <p:sp>
          <p:nvSpPr>
            <p:cNvPr id="82" name="object 82"/>
            <p:cNvSpPr/>
            <p:nvPr/>
          </p:nvSpPr>
          <p:spPr>
            <a:xfrm>
              <a:off x="2220013" y="1292102"/>
              <a:ext cx="0" cy="349885"/>
            </a:xfrm>
            <a:custGeom>
              <a:avLst/>
              <a:gdLst/>
              <a:ahLst/>
              <a:cxnLst/>
              <a:rect l="l" t="t" r="r" b="b"/>
              <a:pathLst>
                <a:path h="349885">
                  <a:moveTo>
                    <a:pt x="0" y="349883"/>
                  </a:moveTo>
                  <a:lnTo>
                    <a:pt x="0" y="0"/>
                  </a:lnTo>
                </a:path>
              </a:pathLst>
            </a:custGeom>
            <a:ln w="5060">
              <a:solidFill>
                <a:srgbClr val="000000"/>
              </a:solidFill>
            </a:ln>
          </p:spPr>
          <p:txBody>
            <a:bodyPr wrap="square" lIns="0" tIns="0" rIns="0" bIns="0" rtlCol="0"/>
            <a:lstStyle/>
            <a:p>
              <a:endParaRPr sz="2959"/>
            </a:p>
          </p:txBody>
        </p:sp>
        <p:sp>
          <p:nvSpPr>
            <p:cNvPr id="83" name="object 83"/>
            <p:cNvSpPr/>
            <p:nvPr/>
          </p:nvSpPr>
          <p:spPr>
            <a:xfrm>
              <a:off x="2189647" y="1289571"/>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85" name="object 85"/>
          <p:cNvSpPr txBox="1">
            <a:spLocks noGrp="1"/>
          </p:cNvSpPr>
          <p:nvPr>
            <p:ph type="title"/>
          </p:nvPr>
        </p:nvSpPr>
        <p:spPr>
          <a:xfrm>
            <a:off x="6818509" y="1687946"/>
            <a:ext cx="4795232" cy="1027432"/>
          </a:xfrm>
          <a:prstGeom prst="rect">
            <a:avLst/>
          </a:prstGeom>
        </p:spPr>
        <p:txBody>
          <a:bodyPr spcFirstLastPara="1" vert="horz" wrap="square" lIns="0" tIns="25499" rIns="0" bIns="0" rtlCol="0" anchor="b" anchorCtr="0">
            <a:spAutoFit/>
          </a:bodyPr>
          <a:lstStyle/>
          <a:p>
            <a:pPr marL="26841" marR="10737" algn="just">
              <a:lnSpc>
                <a:spcPct val="100000"/>
              </a:lnSpc>
              <a:spcBef>
                <a:spcPts val="201"/>
              </a:spcBef>
            </a:pPr>
            <a:r>
              <a:rPr sz="2114" spc="63" dirty="0"/>
              <a:t>Consider </a:t>
            </a:r>
            <a:r>
              <a:rPr sz="2114" spc="11" dirty="0"/>
              <a:t>the </a:t>
            </a:r>
            <a:r>
              <a:rPr sz="2114" spc="74" dirty="0"/>
              <a:t>task </a:t>
            </a:r>
            <a:r>
              <a:rPr sz="2114" spc="-42" dirty="0"/>
              <a:t>of</a:t>
            </a:r>
            <a:r>
              <a:rPr sz="2114" spc="391" dirty="0"/>
              <a:t> </a:t>
            </a:r>
            <a:r>
              <a:rPr sz="2114" spc="53" dirty="0"/>
              <a:t>predicting </a:t>
            </a:r>
            <a:r>
              <a:rPr sz="2114" spc="11" dirty="0"/>
              <a:t>the </a:t>
            </a:r>
            <a:r>
              <a:rPr sz="2114" spc="63" dirty="0"/>
              <a:t>part </a:t>
            </a:r>
            <a:r>
              <a:rPr sz="2114" spc="74" dirty="0"/>
              <a:t> </a:t>
            </a:r>
            <a:r>
              <a:rPr sz="2114" spc="-42" dirty="0"/>
              <a:t>of</a:t>
            </a:r>
            <a:r>
              <a:rPr sz="2114" spc="-32" dirty="0"/>
              <a:t> </a:t>
            </a:r>
            <a:r>
              <a:rPr sz="2114" spc="-21" dirty="0"/>
              <a:t>speech</a:t>
            </a:r>
            <a:r>
              <a:rPr sz="2114" spc="-11" dirty="0"/>
              <a:t> </a:t>
            </a:r>
            <a:r>
              <a:rPr sz="2114" spc="63" dirty="0"/>
              <a:t>tag</a:t>
            </a:r>
            <a:r>
              <a:rPr sz="2114" spc="74" dirty="0"/>
              <a:t> </a:t>
            </a:r>
            <a:r>
              <a:rPr sz="2114" spc="53" dirty="0"/>
              <a:t>(noun,</a:t>
            </a:r>
            <a:r>
              <a:rPr sz="2114" spc="63" dirty="0"/>
              <a:t> </a:t>
            </a:r>
            <a:r>
              <a:rPr sz="2114" spc="32" dirty="0"/>
              <a:t>adverb,</a:t>
            </a:r>
            <a:r>
              <a:rPr sz="2114" spc="42" dirty="0"/>
              <a:t> </a:t>
            </a:r>
            <a:r>
              <a:rPr sz="2114" spc="32" dirty="0"/>
              <a:t>adjective </a:t>
            </a:r>
            <a:r>
              <a:rPr sz="2114" spc="42" dirty="0"/>
              <a:t> </a:t>
            </a:r>
            <a:r>
              <a:rPr sz="2114" spc="53" dirty="0"/>
              <a:t>verb)</a:t>
            </a:r>
            <a:r>
              <a:rPr sz="2114" spc="211" dirty="0"/>
              <a:t> </a:t>
            </a:r>
            <a:r>
              <a:rPr sz="2114" spc="-42" dirty="0"/>
              <a:t>of</a:t>
            </a:r>
            <a:r>
              <a:rPr sz="2114" spc="222" dirty="0"/>
              <a:t> </a:t>
            </a:r>
            <a:r>
              <a:rPr sz="2114" spc="-11" dirty="0"/>
              <a:t>each</a:t>
            </a:r>
            <a:r>
              <a:rPr sz="2114" spc="211" dirty="0"/>
              <a:t> </a:t>
            </a:r>
            <a:r>
              <a:rPr sz="2114" dirty="0"/>
              <a:t>word</a:t>
            </a:r>
            <a:r>
              <a:rPr sz="2114" spc="222" dirty="0"/>
              <a:t> </a:t>
            </a:r>
            <a:r>
              <a:rPr sz="2114" spc="74" dirty="0"/>
              <a:t>in</a:t>
            </a:r>
            <a:r>
              <a:rPr sz="2114" spc="211" dirty="0"/>
              <a:t> </a:t>
            </a:r>
            <a:r>
              <a:rPr sz="2114" spc="32" dirty="0"/>
              <a:t>a</a:t>
            </a:r>
            <a:r>
              <a:rPr sz="2114" spc="222" dirty="0"/>
              <a:t> </a:t>
            </a:r>
            <a:r>
              <a:rPr sz="2114" spc="-21" dirty="0"/>
              <a:t>sentence</a:t>
            </a:r>
            <a:endParaRPr sz="2114" dirty="0"/>
          </a:p>
        </p:txBody>
      </p:sp>
      <p:sp>
        <p:nvSpPr>
          <p:cNvPr id="87" name="object 87"/>
          <p:cNvSpPr txBox="1"/>
          <p:nvPr/>
        </p:nvSpPr>
        <p:spPr>
          <a:xfrm>
            <a:off x="6842323" y="2706436"/>
            <a:ext cx="4793890" cy="3458739"/>
          </a:xfrm>
          <a:prstGeom prst="rect">
            <a:avLst/>
          </a:prstGeom>
        </p:spPr>
        <p:txBody>
          <a:bodyPr vert="horz" wrap="square" lIns="0" tIns="25499" rIns="0" bIns="0" rtlCol="0">
            <a:spAutoFit/>
          </a:bodyPr>
          <a:lstStyle/>
          <a:p>
            <a:pPr marL="26841" marR="10737" algn="just">
              <a:spcBef>
                <a:spcPts val="201"/>
              </a:spcBef>
            </a:pPr>
            <a:r>
              <a:rPr sz="2114" spc="53" dirty="0">
                <a:latin typeface="Calibri"/>
                <a:cs typeface="Calibri"/>
              </a:rPr>
              <a:t>Once </a:t>
            </a:r>
            <a:r>
              <a:rPr sz="2114" spc="-95" dirty="0">
                <a:latin typeface="Calibri"/>
                <a:cs typeface="Calibri"/>
              </a:rPr>
              <a:t>we</a:t>
            </a:r>
            <a:r>
              <a:rPr sz="2114" spc="-85" dirty="0">
                <a:latin typeface="Calibri"/>
                <a:cs typeface="Calibri"/>
              </a:rPr>
              <a:t> see </a:t>
            </a:r>
            <a:r>
              <a:rPr sz="2114" spc="42" dirty="0">
                <a:latin typeface="Calibri"/>
                <a:cs typeface="Calibri"/>
              </a:rPr>
              <a:t>an </a:t>
            </a:r>
            <a:r>
              <a:rPr sz="2114" spc="32" dirty="0">
                <a:latin typeface="Calibri"/>
                <a:cs typeface="Calibri"/>
              </a:rPr>
              <a:t>adjective </a:t>
            </a:r>
            <a:r>
              <a:rPr sz="2114" spc="74" dirty="0">
                <a:latin typeface="Calibri"/>
                <a:cs typeface="Calibri"/>
              </a:rPr>
              <a:t>(social) </a:t>
            </a:r>
            <a:r>
              <a:rPr sz="2114" spc="-95" dirty="0">
                <a:latin typeface="Calibri"/>
                <a:cs typeface="Calibri"/>
              </a:rPr>
              <a:t>we</a:t>
            </a:r>
            <a:r>
              <a:rPr sz="2114" spc="-85" dirty="0">
                <a:latin typeface="Calibri"/>
                <a:cs typeface="Calibri"/>
              </a:rPr>
              <a:t> </a:t>
            </a:r>
            <a:r>
              <a:rPr sz="2114" spc="-11" dirty="0">
                <a:latin typeface="Calibri"/>
                <a:cs typeface="Calibri"/>
              </a:rPr>
              <a:t>are </a:t>
            </a:r>
            <a:r>
              <a:rPr sz="2114" dirty="0">
                <a:latin typeface="Calibri"/>
                <a:cs typeface="Calibri"/>
              </a:rPr>
              <a:t> </a:t>
            </a:r>
            <a:r>
              <a:rPr sz="2114" u="sng" spc="42" dirty="0">
                <a:uFill>
                  <a:solidFill>
                    <a:srgbClr val="000000"/>
                  </a:solidFill>
                </a:uFill>
                <a:latin typeface="Calibri"/>
                <a:cs typeface="Calibri"/>
              </a:rPr>
              <a:t>almost</a:t>
            </a:r>
            <a:r>
              <a:rPr sz="2114" spc="42" dirty="0">
                <a:latin typeface="Calibri"/>
                <a:cs typeface="Calibri"/>
              </a:rPr>
              <a:t> </a:t>
            </a:r>
            <a:r>
              <a:rPr sz="2114" dirty="0">
                <a:latin typeface="Calibri"/>
                <a:cs typeface="Calibri"/>
              </a:rPr>
              <a:t>sure </a:t>
            </a:r>
            <a:r>
              <a:rPr sz="2114" spc="74" dirty="0">
                <a:latin typeface="Calibri"/>
                <a:cs typeface="Calibri"/>
              </a:rPr>
              <a:t>that </a:t>
            </a:r>
            <a:r>
              <a:rPr sz="2114" spc="11" dirty="0">
                <a:latin typeface="Calibri"/>
                <a:cs typeface="Calibri"/>
              </a:rPr>
              <a:t>the </a:t>
            </a:r>
            <a:r>
              <a:rPr sz="2114" spc="53" dirty="0">
                <a:latin typeface="Calibri"/>
                <a:cs typeface="Calibri"/>
              </a:rPr>
              <a:t>next </a:t>
            </a:r>
            <a:r>
              <a:rPr sz="2114" dirty="0">
                <a:latin typeface="Calibri"/>
                <a:cs typeface="Calibri"/>
              </a:rPr>
              <a:t>word </a:t>
            </a:r>
            <a:r>
              <a:rPr sz="2114" spc="32" dirty="0">
                <a:latin typeface="Calibri"/>
                <a:cs typeface="Calibri"/>
              </a:rPr>
              <a:t>should </a:t>
            </a:r>
            <a:r>
              <a:rPr sz="2114" spc="-11" dirty="0">
                <a:latin typeface="Calibri"/>
                <a:cs typeface="Calibri"/>
              </a:rPr>
              <a:t>be </a:t>
            </a:r>
            <a:r>
              <a:rPr sz="2114" dirty="0">
                <a:latin typeface="Calibri"/>
                <a:cs typeface="Calibri"/>
              </a:rPr>
              <a:t> </a:t>
            </a:r>
            <a:r>
              <a:rPr sz="2114" spc="32" dirty="0">
                <a:latin typeface="Calibri"/>
                <a:cs typeface="Calibri"/>
              </a:rPr>
              <a:t>a</a:t>
            </a:r>
            <a:r>
              <a:rPr sz="2114" spc="211" dirty="0">
                <a:latin typeface="Calibri"/>
                <a:cs typeface="Calibri"/>
              </a:rPr>
              <a:t> </a:t>
            </a:r>
            <a:r>
              <a:rPr sz="2114" spc="21" dirty="0">
                <a:latin typeface="Calibri"/>
                <a:cs typeface="Calibri"/>
              </a:rPr>
              <a:t>noun</a:t>
            </a:r>
            <a:r>
              <a:rPr sz="2114" spc="222" dirty="0">
                <a:latin typeface="Calibri"/>
                <a:cs typeface="Calibri"/>
              </a:rPr>
              <a:t> </a:t>
            </a:r>
            <a:r>
              <a:rPr sz="2114" spc="95" dirty="0">
                <a:latin typeface="Calibri"/>
                <a:cs typeface="Calibri"/>
              </a:rPr>
              <a:t>(man</a:t>
            </a:r>
            <a:r>
              <a:rPr sz="2114" spc="95" dirty="0" smtClean="0">
                <a:latin typeface="Calibri"/>
                <a:cs typeface="Calibri"/>
              </a:rPr>
              <a:t>)</a:t>
            </a:r>
            <a:endParaRPr lang="en-IN" sz="2114" spc="95" dirty="0" smtClean="0">
              <a:latin typeface="Calibri"/>
              <a:cs typeface="Calibri"/>
            </a:endParaRPr>
          </a:p>
          <a:p>
            <a:pPr marL="12700" marR="5080" algn="just">
              <a:spcBef>
                <a:spcPts val="585"/>
              </a:spcBef>
            </a:pPr>
            <a:r>
              <a:rPr lang="en-US" sz="2114" spc="53" dirty="0">
                <a:latin typeface="Calibri"/>
                <a:cs typeface="Calibri"/>
              </a:rPr>
              <a:t>Thus the current output (noun) depends  on the current input as well as the previous input</a:t>
            </a:r>
          </a:p>
          <a:p>
            <a:pPr marL="12700" marR="5080" algn="just">
              <a:spcBef>
                <a:spcPts val="585"/>
              </a:spcBef>
            </a:pPr>
            <a:r>
              <a:rPr lang="en-US" sz="2114" spc="53" dirty="0">
                <a:latin typeface="Calibri"/>
                <a:cs typeface="Calibri"/>
              </a:rPr>
              <a:t>Further the size of the input is not fixed  (sentences could have arbitrary number  of words)</a:t>
            </a:r>
          </a:p>
          <a:p>
            <a:pPr marL="26841" marR="10737" algn="just">
              <a:spcBef>
                <a:spcPts val="201"/>
              </a:spcBef>
            </a:pPr>
            <a:endParaRPr sz="2114" dirty="0">
              <a:latin typeface="Calibri"/>
              <a:cs typeface="Calibri"/>
            </a:endParaRPr>
          </a:p>
        </p:txBody>
      </p:sp>
      <p:sp>
        <p:nvSpPr>
          <p:cNvPr id="91" name="object 91"/>
          <p:cNvSpPr txBox="1"/>
          <p:nvPr/>
        </p:nvSpPr>
        <p:spPr>
          <a:xfrm>
            <a:off x="11681631" y="6356568"/>
            <a:ext cx="446909"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7/41</a:t>
            </a:r>
            <a:endParaRPr sz="1268">
              <a:latin typeface="Calibri"/>
              <a:cs typeface="Calibri"/>
            </a:endParaRPr>
          </a:p>
        </p:txBody>
      </p:sp>
    </p:spTree>
    <p:extLst>
      <p:ext uri="{BB962C8B-B14F-4D97-AF65-F5344CB8AC3E}">
        <p14:creationId xmlns:p14="http://schemas.microsoft.com/office/powerpoint/2010/main" val="852731034"/>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09689" y="6378044"/>
            <a:ext cx="91261"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2959"/>
          </a:p>
        </p:txBody>
      </p:sp>
      <p:sp>
        <p:nvSpPr>
          <p:cNvPr id="3" name="object 3"/>
          <p:cNvSpPr/>
          <p:nvPr/>
        </p:nvSpPr>
        <p:spPr>
          <a:xfrm>
            <a:off x="8041416" y="6369671"/>
            <a:ext cx="53683"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2959"/>
          </a:p>
        </p:txBody>
      </p:sp>
      <p:sp>
        <p:nvSpPr>
          <p:cNvPr id="4" name="object 4"/>
          <p:cNvSpPr/>
          <p:nvPr/>
        </p:nvSpPr>
        <p:spPr>
          <a:xfrm>
            <a:off x="8417203" y="6369671"/>
            <a:ext cx="53683" cy="80524"/>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2959"/>
          </a:p>
        </p:txBody>
      </p:sp>
      <p:grpSp>
        <p:nvGrpSpPr>
          <p:cNvPr id="5" name="object 5"/>
          <p:cNvGrpSpPr/>
          <p:nvPr/>
        </p:nvGrpSpPr>
        <p:grpSpPr>
          <a:xfrm>
            <a:off x="8639364" y="6350901"/>
            <a:ext cx="429464" cy="118103"/>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sz="2959"/>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grpSp>
      <p:grpSp>
        <p:nvGrpSpPr>
          <p:cNvPr id="8" name="object 8"/>
          <p:cNvGrpSpPr/>
          <p:nvPr/>
        </p:nvGrpSpPr>
        <p:grpSpPr>
          <a:xfrm>
            <a:off x="9237339" y="6348228"/>
            <a:ext cx="429464" cy="12346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2959"/>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sz="2959"/>
            </a:p>
          </p:txBody>
        </p:sp>
      </p:grpSp>
      <p:grpSp>
        <p:nvGrpSpPr>
          <p:cNvPr id="12" name="object 12"/>
          <p:cNvGrpSpPr/>
          <p:nvPr/>
        </p:nvGrpSpPr>
        <p:grpSpPr>
          <a:xfrm>
            <a:off x="9835287" y="6348228"/>
            <a:ext cx="429464" cy="12346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sz="2959"/>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2959"/>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sz="2959"/>
            </a:p>
          </p:txBody>
        </p:sp>
      </p:grpSp>
      <p:sp>
        <p:nvSpPr>
          <p:cNvPr id="16" name="object 16"/>
          <p:cNvSpPr/>
          <p:nvPr/>
        </p:nvSpPr>
        <p:spPr>
          <a:xfrm>
            <a:off x="10594312" y="6356250"/>
            <a:ext cx="107366" cy="107366"/>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sz="2959"/>
          </a:p>
        </p:txBody>
      </p:sp>
      <p:grpSp>
        <p:nvGrpSpPr>
          <p:cNvPr id="17" name="object 17"/>
          <p:cNvGrpSpPr/>
          <p:nvPr/>
        </p:nvGrpSpPr>
        <p:grpSpPr>
          <a:xfrm>
            <a:off x="10993677" y="6350901"/>
            <a:ext cx="504620" cy="120787"/>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sz="2959"/>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2959"/>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sz="2959"/>
            </a:p>
          </p:txBody>
        </p:sp>
      </p:grpSp>
      <p:pic>
        <p:nvPicPr>
          <p:cNvPr id="21" name="object 21"/>
          <p:cNvPicPr/>
          <p:nvPr/>
        </p:nvPicPr>
        <p:blipFill>
          <a:blip r:embed="rId2" cstate="print"/>
          <a:stretch>
            <a:fillRect/>
          </a:stretch>
        </p:blipFill>
        <p:spPr>
          <a:xfrm>
            <a:off x="2983" y="0"/>
            <a:ext cx="12173768" cy="101621"/>
          </a:xfrm>
          <a:prstGeom prst="rect">
            <a:avLst/>
          </a:prstGeom>
        </p:spPr>
      </p:pic>
      <p:grpSp>
        <p:nvGrpSpPr>
          <p:cNvPr id="22" name="object 22"/>
          <p:cNvGrpSpPr/>
          <p:nvPr/>
        </p:nvGrpSpPr>
        <p:grpSpPr>
          <a:xfrm>
            <a:off x="1151583" y="1846912"/>
            <a:ext cx="240229" cy="3054561"/>
            <a:chOff x="543458" y="873863"/>
            <a:chExt cx="113664" cy="1445260"/>
          </a:xfrm>
        </p:grpSpPr>
        <p:sp>
          <p:nvSpPr>
            <p:cNvPr id="23" name="object 23"/>
            <p:cNvSpPr/>
            <p:nvPr/>
          </p:nvSpPr>
          <p:spPr>
            <a:xfrm>
              <a:off x="545998" y="1524412"/>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4" name="object 24"/>
            <p:cNvSpPr/>
            <p:nvPr/>
          </p:nvSpPr>
          <p:spPr>
            <a:xfrm>
              <a:off x="545998" y="1524412"/>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5" name="object 25"/>
            <p:cNvSpPr/>
            <p:nvPr/>
          </p:nvSpPr>
          <p:spPr>
            <a:xfrm>
              <a:off x="545998" y="2100419"/>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6" name="object 26"/>
            <p:cNvSpPr/>
            <p:nvPr/>
          </p:nvSpPr>
          <p:spPr>
            <a:xfrm>
              <a:off x="545998" y="1820007"/>
              <a:ext cx="108585" cy="496570"/>
            </a:xfrm>
            <a:custGeom>
              <a:avLst/>
              <a:gdLst/>
              <a:ahLst/>
              <a:cxnLst/>
              <a:rect l="l" t="t" r="r" b="b"/>
              <a:pathLst>
                <a:path w="108584" h="496569">
                  <a:moveTo>
                    <a:pt x="0" y="496414"/>
                  </a:moveTo>
                  <a:lnTo>
                    <a:pt x="108000" y="496414"/>
                  </a:lnTo>
                  <a:lnTo>
                    <a:pt x="108000" y="280412"/>
                  </a:lnTo>
                  <a:lnTo>
                    <a:pt x="0" y="280412"/>
                  </a:lnTo>
                  <a:lnTo>
                    <a:pt x="0" y="496414"/>
                  </a:lnTo>
                  <a:close/>
                </a:path>
                <a:path w="108584"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27" name="object 27"/>
            <p:cNvSpPr/>
            <p:nvPr/>
          </p:nvSpPr>
          <p:spPr>
            <a:xfrm>
              <a:off x="569632" y="181747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8" name="object 28"/>
            <p:cNvSpPr/>
            <p:nvPr/>
          </p:nvSpPr>
          <p:spPr>
            <a:xfrm>
              <a:off x="545998" y="876403"/>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alpha val="39999"/>
              </a:srgbClr>
            </a:solidFill>
          </p:spPr>
          <p:txBody>
            <a:bodyPr wrap="square" lIns="0" tIns="0" rIns="0" bIns="0" rtlCol="0"/>
            <a:lstStyle/>
            <a:p>
              <a:endParaRPr sz="2959"/>
            </a:p>
          </p:txBody>
        </p:sp>
        <p:sp>
          <p:nvSpPr>
            <p:cNvPr id="29" name="object 29"/>
            <p:cNvSpPr/>
            <p:nvPr/>
          </p:nvSpPr>
          <p:spPr>
            <a:xfrm>
              <a:off x="545998" y="876403"/>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prstDash val="dash"/>
            </a:ln>
          </p:spPr>
          <p:txBody>
            <a:bodyPr wrap="square" lIns="0" tIns="0" rIns="0" bIns="0" rtlCol="0"/>
            <a:lstStyle/>
            <a:p>
              <a:endParaRPr sz="2959"/>
            </a:p>
          </p:txBody>
        </p:sp>
      </p:grpSp>
      <p:sp>
        <p:nvSpPr>
          <p:cNvPr id="30" name="object 30"/>
          <p:cNvSpPr txBox="1"/>
          <p:nvPr/>
        </p:nvSpPr>
        <p:spPr>
          <a:xfrm>
            <a:off x="1076374" y="4916350"/>
            <a:ext cx="390544" cy="220866"/>
          </a:xfrm>
          <a:prstGeom prst="rect">
            <a:avLst/>
          </a:prstGeom>
        </p:spPr>
        <p:txBody>
          <a:bodyPr vert="horz" wrap="square" lIns="0" tIns="25499" rIns="0" bIns="0" rtlCol="0">
            <a:spAutoFit/>
          </a:bodyPr>
          <a:lstStyle/>
          <a:p>
            <a:pPr marL="26841">
              <a:spcBef>
                <a:spcPts val="201"/>
              </a:spcBef>
            </a:pPr>
            <a:r>
              <a:rPr sz="1268" spc="232" dirty="0">
                <a:latin typeface="Calibri"/>
                <a:cs typeface="Calibri"/>
              </a:rPr>
              <a:t>The</a:t>
            </a:r>
            <a:endParaRPr sz="1268">
              <a:latin typeface="Calibri"/>
              <a:cs typeface="Calibri"/>
            </a:endParaRPr>
          </a:p>
        </p:txBody>
      </p:sp>
      <p:sp>
        <p:nvSpPr>
          <p:cNvPr id="31" name="object 31"/>
          <p:cNvSpPr txBox="1"/>
          <p:nvPr/>
        </p:nvSpPr>
        <p:spPr>
          <a:xfrm>
            <a:off x="1054041" y="1492478"/>
            <a:ext cx="503278" cy="354771"/>
          </a:xfrm>
          <a:prstGeom prst="rect">
            <a:avLst/>
          </a:prstGeom>
        </p:spPr>
        <p:txBody>
          <a:bodyPr vert="horz" wrap="square" lIns="0" tIns="88577" rIns="0" bIns="0" rtlCol="0">
            <a:spAutoFit/>
          </a:bodyPr>
          <a:lstStyle/>
          <a:p>
            <a:pPr marL="41604" marR="10737" indent="-16105">
              <a:lnSpc>
                <a:spcPct val="67800"/>
              </a:lnSpc>
              <a:spcBef>
                <a:spcPts val="697"/>
              </a:spcBef>
            </a:pPr>
            <a:r>
              <a:rPr sz="1268" spc="127" dirty="0">
                <a:latin typeface="Calibri"/>
                <a:cs typeface="Calibri"/>
              </a:rPr>
              <a:t>don’t  care</a:t>
            </a:r>
            <a:endParaRPr sz="1268">
              <a:latin typeface="Calibri"/>
              <a:cs typeface="Calibri"/>
            </a:endParaRPr>
          </a:p>
        </p:txBody>
      </p:sp>
      <p:grpSp>
        <p:nvGrpSpPr>
          <p:cNvPr id="32" name="object 32"/>
          <p:cNvGrpSpPr/>
          <p:nvPr/>
        </p:nvGrpSpPr>
        <p:grpSpPr>
          <a:xfrm>
            <a:off x="1201554" y="2466326"/>
            <a:ext cx="139576" cy="750220"/>
            <a:chOff x="567102" y="1166937"/>
            <a:chExt cx="66040" cy="354965"/>
          </a:xfrm>
        </p:grpSpPr>
        <p:sp>
          <p:nvSpPr>
            <p:cNvPr id="33" name="object 33"/>
            <p:cNvSpPr/>
            <p:nvPr/>
          </p:nvSpPr>
          <p:spPr>
            <a:xfrm>
              <a:off x="599998"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4" name="object 34"/>
            <p:cNvSpPr/>
            <p:nvPr/>
          </p:nvSpPr>
          <p:spPr>
            <a:xfrm>
              <a:off x="569632" y="1169467"/>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35" name="object 35"/>
          <p:cNvGrpSpPr/>
          <p:nvPr/>
        </p:nvGrpSpPr>
        <p:grpSpPr>
          <a:xfrm>
            <a:off x="1912452" y="1846912"/>
            <a:ext cx="240229" cy="3054561"/>
            <a:chOff x="903462" y="873863"/>
            <a:chExt cx="113664" cy="1445260"/>
          </a:xfrm>
        </p:grpSpPr>
        <p:sp>
          <p:nvSpPr>
            <p:cNvPr id="36" name="object 36"/>
            <p:cNvSpPr/>
            <p:nvPr/>
          </p:nvSpPr>
          <p:spPr>
            <a:xfrm>
              <a:off x="906002" y="1524412"/>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7" name="object 37"/>
            <p:cNvSpPr/>
            <p:nvPr/>
          </p:nvSpPr>
          <p:spPr>
            <a:xfrm>
              <a:off x="906002" y="1524412"/>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38" name="object 38"/>
            <p:cNvSpPr/>
            <p:nvPr/>
          </p:nvSpPr>
          <p:spPr>
            <a:xfrm>
              <a:off x="906002" y="2100419"/>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39" name="object 39"/>
            <p:cNvSpPr/>
            <p:nvPr/>
          </p:nvSpPr>
          <p:spPr>
            <a:xfrm>
              <a:off x="906002" y="1820007"/>
              <a:ext cx="108585" cy="496570"/>
            </a:xfrm>
            <a:custGeom>
              <a:avLst/>
              <a:gdLst/>
              <a:ahLst/>
              <a:cxnLst/>
              <a:rect l="l" t="t" r="r" b="b"/>
              <a:pathLst>
                <a:path w="108584" h="496569">
                  <a:moveTo>
                    <a:pt x="0" y="496414"/>
                  </a:moveTo>
                  <a:lnTo>
                    <a:pt x="108000" y="496414"/>
                  </a:lnTo>
                  <a:lnTo>
                    <a:pt x="108000" y="280412"/>
                  </a:lnTo>
                  <a:lnTo>
                    <a:pt x="0" y="280412"/>
                  </a:lnTo>
                  <a:lnTo>
                    <a:pt x="0" y="496414"/>
                  </a:lnTo>
                  <a:close/>
                </a:path>
                <a:path w="108584"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40" name="object 40"/>
            <p:cNvSpPr/>
            <p:nvPr/>
          </p:nvSpPr>
          <p:spPr>
            <a:xfrm>
              <a:off x="929636" y="181747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1" name="object 41"/>
            <p:cNvSpPr/>
            <p:nvPr/>
          </p:nvSpPr>
          <p:spPr>
            <a:xfrm>
              <a:off x="906002" y="876403"/>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alpha val="39999"/>
              </a:srgbClr>
            </a:solidFill>
          </p:spPr>
          <p:txBody>
            <a:bodyPr wrap="square" lIns="0" tIns="0" rIns="0" bIns="0" rtlCol="0"/>
            <a:lstStyle/>
            <a:p>
              <a:endParaRPr sz="2959"/>
            </a:p>
          </p:txBody>
        </p:sp>
        <p:sp>
          <p:nvSpPr>
            <p:cNvPr id="42" name="object 42"/>
            <p:cNvSpPr/>
            <p:nvPr/>
          </p:nvSpPr>
          <p:spPr>
            <a:xfrm>
              <a:off x="906002" y="876403"/>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prstDash val="dash"/>
            </a:ln>
          </p:spPr>
          <p:txBody>
            <a:bodyPr wrap="square" lIns="0" tIns="0" rIns="0" bIns="0" rtlCol="0"/>
            <a:lstStyle/>
            <a:p>
              <a:endParaRPr sz="2959"/>
            </a:p>
          </p:txBody>
        </p:sp>
      </p:grpSp>
      <p:sp>
        <p:nvSpPr>
          <p:cNvPr id="43" name="object 43"/>
          <p:cNvSpPr txBox="1"/>
          <p:nvPr/>
        </p:nvSpPr>
        <p:spPr>
          <a:xfrm>
            <a:off x="1754791" y="4914793"/>
            <a:ext cx="555619" cy="220866"/>
          </a:xfrm>
          <a:prstGeom prst="rect">
            <a:avLst/>
          </a:prstGeom>
        </p:spPr>
        <p:txBody>
          <a:bodyPr vert="horz" wrap="square" lIns="0" tIns="25499" rIns="0" bIns="0" rtlCol="0">
            <a:spAutoFit/>
          </a:bodyPr>
          <a:lstStyle/>
          <a:p>
            <a:pPr marL="26841">
              <a:spcBef>
                <a:spcPts val="201"/>
              </a:spcBef>
            </a:pPr>
            <a:r>
              <a:rPr sz="1268" spc="211" dirty="0">
                <a:latin typeface="Calibri"/>
                <a:cs typeface="Calibri"/>
              </a:rPr>
              <a:t>m</a:t>
            </a:r>
            <a:r>
              <a:rPr sz="1268" spc="95" dirty="0">
                <a:latin typeface="Calibri"/>
                <a:cs typeface="Calibri"/>
              </a:rPr>
              <a:t>o</a:t>
            </a:r>
            <a:r>
              <a:rPr sz="1268" spc="148" dirty="0">
                <a:latin typeface="Calibri"/>
                <a:cs typeface="Calibri"/>
              </a:rPr>
              <a:t>vie</a:t>
            </a:r>
            <a:endParaRPr sz="1268">
              <a:latin typeface="Calibri"/>
              <a:cs typeface="Calibri"/>
            </a:endParaRPr>
          </a:p>
        </p:txBody>
      </p:sp>
      <p:sp>
        <p:nvSpPr>
          <p:cNvPr id="44" name="object 44"/>
          <p:cNvSpPr txBox="1"/>
          <p:nvPr/>
        </p:nvSpPr>
        <p:spPr>
          <a:xfrm>
            <a:off x="1814889" y="1492478"/>
            <a:ext cx="503278" cy="354771"/>
          </a:xfrm>
          <a:prstGeom prst="rect">
            <a:avLst/>
          </a:prstGeom>
        </p:spPr>
        <p:txBody>
          <a:bodyPr vert="horz" wrap="square" lIns="0" tIns="88577" rIns="0" bIns="0" rtlCol="0">
            <a:spAutoFit/>
          </a:bodyPr>
          <a:lstStyle/>
          <a:p>
            <a:pPr marL="41604" marR="10737" indent="-16105">
              <a:lnSpc>
                <a:spcPct val="67800"/>
              </a:lnSpc>
              <a:spcBef>
                <a:spcPts val="697"/>
              </a:spcBef>
            </a:pPr>
            <a:r>
              <a:rPr sz="1268" spc="127" dirty="0">
                <a:latin typeface="Calibri"/>
                <a:cs typeface="Calibri"/>
              </a:rPr>
              <a:t>don’t  care</a:t>
            </a:r>
            <a:endParaRPr sz="1268">
              <a:latin typeface="Calibri"/>
              <a:cs typeface="Calibri"/>
            </a:endParaRPr>
          </a:p>
        </p:txBody>
      </p:sp>
      <p:grpSp>
        <p:nvGrpSpPr>
          <p:cNvPr id="45" name="object 45"/>
          <p:cNvGrpSpPr/>
          <p:nvPr/>
        </p:nvGrpSpPr>
        <p:grpSpPr>
          <a:xfrm>
            <a:off x="1962424" y="2466326"/>
            <a:ext cx="139576" cy="750220"/>
            <a:chOff x="927106" y="1166937"/>
            <a:chExt cx="66040" cy="354965"/>
          </a:xfrm>
        </p:grpSpPr>
        <p:sp>
          <p:nvSpPr>
            <p:cNvPr id="46" name="object 46"/>
            <p:cNvSpPr/>
            <p:nvPr/>
          </p:nvSpPr>
          <p:spPr>
            <a:xfrm>
              <a:off x="960003"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47" name="object 47"/>
            <p:cNvSpPr/>
            <p:nvPr/>
          </p:nvSpPr>
          <p:spPr>
            <a:xfrm>
              <a:off x="929636" y="1169467"/>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48" name="object 48"/>
          <p:cNvGrpSpPr/>
          <p:nvPr/>
        </p:nvGrpSpPr>
        <p:grpSpPr>
          <a:xfrm>
            <a:off x="2673324" y="3216481"/>
            <a:ext cx="240229" cy="1685645"/>
            <a:chOff x="1263467" y="1521872"/>
            <a:chExt cx="113664" cy="797560"/>
          </a:xfrm>
        </p:grpSpPr>
        <p:sp>
          <p:nvSpPr>
            <p:cNvPr id="49" name="object 49"/>
            <p:cNvSpPr/>
            <p:nvPr/>
          </p:nvSpPr>
          <p:spPr>
            <a:xfrm>
              <a:off x="1266007" y="1524412"/>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0" name="object 50"/>
            <p:cNvSpPr/>
            <p:nvPr/>
          </p:nvSpPr>
          <p:spPr>
            <a:xfrm>
              <a:off x="1266007" y="1524412"/>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1" name="object 51"/>
            <p:cNvSpPr/>
            <p:nvPr/>
          </p:nvSpPr>
          <p:spPr>
            <a:xfrm>
              <a:off x="1266007" y="2100419"/>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2" name="object 52"/>
            <p:cNvSpPr/>
            <p:nvPr/>
          </p:nvSpPr>
          <p:spPr>
            <a:xfrm>
              <a:off x="1266007" y="2100419"/>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3" name="object 53"/>
          <p:cNvSpPr txBox="1"/>
          <p:nvPr/>
        </p:nvSpPr>
        <p:spPr>
          <a:xfrm>
            <a:off x="2610578" y="4895173"/>
            <a:ext cx="365044" cy="220866"/>
          </a:xfrm>
          <a:prstGeom prst="rect">
            <a:avLst/>
          </a:prstGeom>
        </p:spPr>
        <p:txBody>
          <a:bodyPr vert="horz" wrap="square" lIns="0" tIns="25499" rIns="0" bIns="0" rtlCol="0">
            <a:spAutoFit/>
          </a:bodyPr>
          <a:lstStyle/>
          <a:p>
            <a:pPr marL="26841">
              <a:spcBef>
                <a:spcPts val="201"/>
              </a:spcBef>
            </a:pPr>
            <a:r>
              <a:rPr sz="1268" spc="148" dirty="0">
                <a:latin typeface="Calibri"/>
                <a:cs typeface="Calibri"/>
              </a:rPr>
              <a:t>w</a:t>
            </a:r>
            <a:r>
              <a:rPr sz="1268" spc="137" dirty="0">
                <a:latin typeface="Calibri"/>
                <a:cs typeface="Calibri"/>
              </a:rPr>
              <a:t>as</a:t>
            </a:r>
            <a:endParaRPr sz="1268">
              <a:latin typeface="Calibri"/>
              <a:cs typeface="Calibri"/>
            </a:endParaRPr>
          </a:p>
        </p:txBody>
      </p:sp>
      <p:grpSp>
        <p:nvGrpSpPr>
          <p:cNvPr id="54" name="object 54"/>
          <p:cNvGrpSpPr/>
          <p:nvPr/>
        </p:nvGrpSpPr>
        <p:grpSpPr>
          <a:xfrm>
            <a:off x="2673324" y="1846912"/>
            <a:ext cx="240229" cy="2592888"/>
            <a:chOff x="1263467" y="873863"/>
            <a:chExt cx="113664" cy="1226820"/>
          </a:xfrm>
        </p:grpSpPr>
        <p:sp>
          <p:nvSpPr>
            <p:cNvPr id="55" name="object 55"/>
            <p:cNvSpPr/>
            <p:nvPr/>
          </p:nvSpPr>
          <p:spPr>
            <a:xfrm>
              <a:off x="1320007" y="1820007"/>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56" name="object 56"/>
            <p:cNvSpPr/>
            <p:nvPr/>
          </p:nvSpPr>
          <p:spPr>
            <a:xfrm>
              <a:off x="1289641" y="1817476"/>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57" name="object 57"/>
            <p:cNvSpPr/>
            <p:nvPr/>
          </p:nvSpPr>
          <p:spPr>
            <a:xfrm>
              <a:off x="1266007" y="876403"/>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alpha val="39999"/>
              </a:srgbClr>
            </a:solidFill>
          </p:spPr>
          <p:txBody>
            <a:bodyPr wrap="square" lIns="0" tIns="0" rIns="0" bIns="0" rtlCol="0"/>
            <a:lstStyle/>
            <a:p>
              <a:endParaRPr sz="2959"/>
            </a:p>
          </p:txBody>
        </p:sp>
        <p:sp>
          <p:nvSpPr>
            <p:cNvPr id="58" name="object 58"/>
            <p:cNvSpPr/>
            <p:nvPr/>
          </p:nvSpPr>
          <p:spPr>
            <a:xfrm>
              <a:off x="1266007" y="876403"/>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prstDash val="dash"/>
            </a:ln>
          </p:spPr>
          <p:txBody>
            <a:bodyPr wrap="square" lIns="0" tIns="0" rIns="0" bIns="0" rtlCol="0"/>
            <a:lstStyle/>
            <a:p>
              <a:endParaRPr sz="2959"/>
            </a:p>
          </p:txBody>
        </p:sp>
      </p:grpSp>
      <p:sp>
        <p:nvSpPr>
          <p:cNvPr id="59" name="object 59"/>
          <p:cNvSpPr txBox="1"/>
          <p:nvPr/>
        </p:nvSpPr>
        <p:spPr>
          <a:xfrm>
            <a:off x="2575738" y="1492478"/>
            <a:ext cx="503278" cy="354771"/>
          </a:xfrm>
          <a:prstGeom prst="rect">
            <a:avLst/>
          </a:prstGeom>
        </p:spPr>
        <p:txBody>
          <a:bodyPr vert="horz" wrap="square" lIns="0" tIns="88577" rIns="0" bIns="0" rtlCol="0">
            <a:spAutoFit/>
          </a:bodyPr>
          <a:lstStyle/>
          <a:p>
            <a:pPr marL="41604" marR="10737" indent="-16105">
              <a:lnSpc>
                <a:spcPct val="67800"/>
              </a:lnSpc>
              <a:spcBef>
                <a:spcPts val="697"/>
              </a:spcBef>
            </a:pPr>
            <a:r>
              <a:rPr sz="1268" spc="127" dirty="0">
                <a:latin typeface="Calibri"/>
                <a:cs typeface="Calibri"/>
              </a:rPr>
              <a:t>don’t  care</a:t>
            </a:r>
            <a:endParaRPr sz="1268">
              <a:latin typeface="Calibri"/>
              <a:cs typeface="Calibri"/>
            </a:endParaRPr>
          </a:p>
        </p:txBody>
      </p:sp>
      <p:grpSp>
        <p:nvGrpSpPr>
          <p:cNvPr id="60" name="object 60"/>
          <p:cNvGrpSpPr/>
          <p:nvPr/>
        </p:nvGrpSpPr>
        <p:grpSpPr>
          <a:xfrm>
            <a:off x="2723295" y="2466326"/>
            <a:ext cx="139576" cy="750220"/>
            <a:chOff x="1287111" y="1166937"/>
            <a:chExt cx="66040" cy="354965"/>
          </a:xfrm>
        </p:grpSpPr>
        <p:sp>
          <p:nvSpPr>
            <p:cNvPr id="61" name="object 61"/>
            <p:cNvSpPr/>
            <p:nvPr/>
          </p:nvSpPr>
          <p:spPr>
            <a:xfrm>
              <a:off x="1320007"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62" name="object 62"/>
            <p:cNvSpPr/>
            <p:nvPr/>
          </p:nvSpPr>
          <p:spPr>
            <a:xfrm>
              <a:off x="1289641" y="1169467"/>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63" name="object 63"/>
          <p:cNvGrpSpPr/>
          <p:nvPr/>
        </p:nvGrpSpPr>
        <p:grpSpPr>
          <a:xfrm>
            <a:off x="3434193" y="3216481"/>
            <a:ext cx="240229" cy="1685645"/>
            <a:chOff x="1623471" y="1521872"/>
            <a:chExt cx="113664" cy="797560"/>
          </a:xfrm>
        </p:grpSpPr>
        <p:sp>
          <p:nvSpPr>
            <p:cNvPr id="64" name="object 64"/>
            <p:cNvSpPr/>
            <p:nvPr/>
          </p:nvSpPr>
          <p:spPr>
            <a:xfrm>
              <a:off x="1626011" y="1524412"/>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65" name="object 65"/>
            <p:cNvSpPr/>
            <p:nvPr/>
          </p:nvSpPr>
          <p:spPr>
            <a:xfrm>
              <a:off x="1626011" y="1524412"/>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66" name="object 66"/>
            <p:cNvSpPr/>
            <p:nvPr/>
          </p:nvSpPr>
          <p:spPr>
            <a:xfrm>
              <a:off x="1626011" y="2100419"/>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67" name="object 67"/>
            <p:cNvSpPr/>
            <p:nvPr/>
          </p:nvSpPr>
          <p:spPr>
            <a:xfrm>
              <a:off x="1626011" y="2100419"/>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68" name="object 68"/>
          <p:cNvSpPr txBox="1"/>
          <p:nvPr/>
        </p:nvSpPr>
        <p:spPr>
          <a:xfrm>
            <a:off x="3250883" y="4900755"/>
            <a:ext cx="605276" cy="220866"/>
          </a:xfrm>
          <a:prstGeom prst="rect">
            <a:avLst/>
          </a:prstGeom>
        </p:spPr>
        <p:txBody>
          <a:bodyPr vert="horz" wrap="square" lIns="0" tIns="25499" rIns="0" bIns="0" rtlCol="0">
            <a:spAutoFit/>
          </a:bodyPr>
          <a:lstStyle/>
          <a:p>
            <a:pPr marL="26841">
              <a:spcBef>
                <a:spcPts val="201"/>
              </a:spcBef>
            </a:pPr>
            <a:r>
              <a:rPr sz="1268" spc="211" dirty="0">
                <a:latin typeface="Calibri"/>
                <a:cs typeface="Calibri"/>
              </a:rPr>
              <a:t>b</a:t>
            </a:r>
            <a:r>
              <a:rPr sz="1268" spc="148" dirty="0">
                <a:latin typeface="Calibri"/>
                <a:cs typeface="Calibri"/>
              </a:rPr>
              <a:t>oring</a:t>
            </a:r>
            <a:endParaRPr sz="1268">
              <a:latin typeface="Calibri"/>
              <a:cs typeface="Calibri"/>
            </a:endParaRPr>
          </a:p>
        </p:txBody>
      </p:sp>
      <p:grpSp>
        <p:nvGrpSpPr>
          <p:cNvPr id="69" name="object 69"/>
          <p:cNvGrpSpPr/>
          <p:nvPr/>
        </p:nvGrpSpPr>
        <p:grpSpPr>
          <a:xfrm>
            <a:off x="3434193" y="1846912"/>
            <a:ext cx="240229" cy="2592888"/>
            <a:chOff x="1623471" y="873863"/>
            <a:chExt cx="113664" cy="1226820"/>
          </a:xfrm>
        </p:grpSpPr>
        <p:sp>
          <p:nvSpPr>
            <p:cNvPr id="70" name="object 70"/>
            <p:cNvSpPr/>
            <p:nvPr/>
          </p:nvSpPr>
          <p:spPr>
            <a:xfrm>
              <a:off x="1680012" y="1820007"/>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71" name="object 71"/>
            <p:cNvSpPr/>
            <p:nvPr/>
          </p:nvSpPr>
          <p:spPr>
            <a:xfrm>
              <a:off x="1649645" y="181747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2" name="object 72"/>
            <p:cNvSpPr/>
            <p:nvPr/>
          </p:nvSpPr>
          <p:spPr>
            <a:xfrm>
              <a:off x="1626011" y="876403"/>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alpha val="39999"/>
              </a:srgbClr>
            </a:solidFill>
          </p:spPr>
          <p:txBody>
            <a:bodyPr wrap="square" lIns="0" tIns="0" rIns="0" bIns="0" rtlCol="0"/>
            <a:lstStyle/>
            <a:p>
              <a:endParaRPr sz="2959"/>
            </a:p>
          </p:txBody>
        </p:sp>
        <p:sp>
          <p:nvSpPr>
            <p:cNvPr id="73" name="object 73"/>
            <p:cNvSpPr/>
            <p:nvPr/>
          </p:nvSpPr>
          <p:spPr>
            <a:xfrm>
              <a:off x="1626011" y="876403"/>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prstDash val="dash"/>
            </a:ln>
          </p:spPr>
          <p:txBody>
            <a:bodyPr wrap="square" lIns="0" tIns="0" rIns="0" bIns="0" rtlCol="0"/>
            <a:lstStyle/>
            <a:p>
              <a:endParaRPr sz="2959"/>
            </a:p>
          </p:txBody>
        </p:sp>
      </p:grpSp>
      <p:sp>
        <p:nvSpPr>
          <p:cNvPr id="74" name="object 74"/>
          <p:cNvSpPr txBox="1"/>
          <p:nvPr/>
        </p:nvSpPr>
        <p:spPr>
          <a:xfrm>
            <a:off x="3336614" y="1492478"/>
            <a:ext cx="503278" cy="354771"/>
          </a:xfrm>
          <a:prstGeom prst="rect">
            <a:avLst/>
          </a:prstGeom>
        </p:spPr>
        <p:txBody>
          <a:bodyPr vert="horz" wrap="square" lIns="0" tIns="88577" rIns="0" bIns="0" rtlCol="0">
            <a:spAutoFit/>
          </a:bodyPr>
          <a:lstStyle/>
          <a:p>
            <a:pPr marL="41604" marR="10737" indent="-16105">
              <a:lnSpc>
                <a:spcPct val="67800"/>
              </a:lnSpc>
              <a:spcBef>
                <a:spcPts val="697"/>
              </a:spcBef>
            </a:pPr>
            <a:r>
              <a:rPr sz="1268" spc="127" dirty="0">
                <a:latin typeface="Calibri"/>
                <a:cs typeface="Calibri"/>
              </a:rPr>
              <a:t>don’t  care</a:t>
            </a:r>
            <a:endParaRPr sz="1268">
              <a:latin typeface="Calibri"/>
              <a:cs typeface="Calibri"/>
            </a:endParaRPr>
          </a:p>
        </p:txBody>
      </p:sp>
      <p:grpSp>
        <p:nvGrpSpPr>
          <p:cNvPr id="75" name="object 75"/>
          <p:cNvGrpSpPr/>
          <p:nvPr/>
        </p:nvGrpSpPr>
        <p:grpSpPr>
          <a:xfrm>
            <a:off x="3484165" y="2466326"/>
            <a:ext cx="139576" cy="750220"/>
            <a:chOff x="1647115" y="1166937"/>
            <a:chExt cx="66040" cy="354965"/>
          </a:xfrm>
        </p:grpSpPr>
        <p:sp>
          <p:nvSpPr>
            <p:cNvPr id="76" name="object 76"/>
            <p:cNvSpPr/>
            <p:nvPr/>
          </p:nvSpPr>
          <p:spPr>
            <a:xfrm>
              <a:off x="1680012"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77" name="object 77"/>
            <p:cNvSpPr/>
            <p:nvPr/>
          </p:nvSpPr>
          <p:spPr>
            <a:xfrm>
              <a:off x="1649646" y="1169467"/>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78" name="object 78"/>
          <p:cNvGrpSpPr/>
          <p:nvPr/>
        </p:nvGrpSpPr>
        <p:grpSpPr>
          <a:xfrm>
            <a:off x="4195084" y="1846933"/>
            <a:ext cx="240229" cy="3054561"/>
            <a:chOff x="1983485" y="873873"/>
            <a:chExt cx="113664" cy="1445260"/>
          </a:xfrm>
        </p:grpSpPr>
        <p:sp>
          <p:nvSpPr>
            <p:cNvPr id="79" name="object 79"/>
            <p:cNvSpPr/>
            <p:nvPr/>
          </p:nvSpPr>
          <p:spPr>
            <a:xfrm>
              <a:off x="1986016" y="1524412"/>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80" name="object 80"/>
            <p:cNvSpPr/>
            <p:nvPr/>
          </p:nvSpPr>
          <p:spPr>
            <a:xfrm>
              <a:off x="1986016" y="1524412"/>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81" name="object 81"/>
            <p:cNvSpPr/>
            <p:nvPr/>
          </p:nvSpPr>
          <p:spPr>
            <a:xfrm>
              <a:off x="1986016" y="2100419"/>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82" name="object 82"/>
            <p:cNvSpPr/>
            <p:nvPr/>
          </p:nvSpPr>
          <p:spPr>
            <a:xfrm>
              <a:off x="1986016" y="1820007"/>
              <a:ext cx="108585" cy="496570"/>
            </a:xfrm>
            <a:custGeom>
              <a:avLst/>
              <a:gdLst/>
              <a:ahLst/>
              <a:cxnLst/>
              <a:rect l="l" t="t" r="r" b="b"/>
              <a:pathLst>
                <a:path w="108585" h="496569">
                  <a:moveTo>
                    <a:pt x="0" y="496414"/>
                  </a:moveTo>
                  <a:lnTo>
                    <a:pt x="108000" y="496414"/>
                  </a:lnTo>
                  <a:lnTo>
                    <a:pt x="108000" y="280412"/>
                  </a:lnTo>
                  <a:lnTo>
                    <a:pt x="0" y="280412"/>
                  </a:lnTo>
                  <a:lnTo>
                    <a:pt x="0" y="496414"/>
                  </a:lnTo>
                  <a:close/>
                </a:path>
                <a:path w="108585"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83" name="object 83"/>
            <p:cNvSpPr/>
            <p:nvPr/>
          </p:nvSpPr>
          <p:spPr>
            <a:xfrm>
              <a:off x="2009650" y="181747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84" name="object 84"/>
            <p:cNvSpPr/>
            <p:nvPr/>
          </p:nvSpPr>
          <p:spPr>
            <a:xfrm>
              <a:off x="1986016" y="876403"/>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alpha val="39999"/>
              </a:srgbClr>
            </a:solidFill>
          </p:spPr>
          <p:txBody>
            <a:bodyPr wrap="square" lIns="0" tIns="0" rIns="0" bIns="0" rtlCol="0"/>
            <a:lstStyle/>
            <a:p>
              <a:endParaRPr sz="2959"/>
            </a:p>
          </p:txBody>
        </p:sp>
        <p:sp>
          <p:nvSpPr>
            <p:cNvPr id="85" name="object 85"/>
            <p:cNvSpPr/>
            <p:nvPr/>
          </p:nvSpPr>
          <p:spPr>
            <a:xfrm>
              <a:off x="1986016" y="876403"/>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prstDash val="dash"/>
            </a:ln>
          </p:spPr>
          <p:txBody>
            <a:bodyPr wrap="square" lIns="0" tIns="0" rIns="0" bIns="0" rtlCol="0"/>
            <a:lstStyle/>
            <a:p>
              <a:endParaRPr sz="2959"/>
            </a:p>
          </p:txBody>
        </p:sp>
        <p:sp>
          <p:nvSpPr>
            <p:cNvPr id="86" name="object 86"/>
            <p:cNvSpPr/>
            <p:nvPr/>
          </p:nvSpPr>
          <p:spPr>
            <a:xfrm>
              <a:off x="2040016"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87" name="object 87"/>
            <p:cNvSpPr/>
            <p:nvPr/>
          </p:nvSpPr>
          <p:spPr>
            <a:xfrm>
              <a:off x="2009650" y="1169467"/>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88" name="object 88"/>
          <p:cNvSpPr txBox="1"/>
          <p:nvPr/>
        </p:nvSpPr>
        <p:spPr>
          <a:xfrm>
            <a:off x="4130211" y="4916350"/>
            <a:ext cx="369070" cy="220866"/>
          </a:xfrm>
          <a:prstGeom prst="rect">
            <a:avLst/>
          </a:prstGeom>
        </p:spPr>
        <p:txBody>
          <a:bodyPr vert="horz" wrap="square" lIns="0" tIns="25499" rIns="0" bIns="0" rtlCol="0">
            <a:spAutoFit/>
          </a:bodyPr>
          <a:lstStyle/>
          <a:p>
            <a:pPr marL="26841">
              <a:spcBef>
                <a:spcPts val="201"/>
              </a:spcBef>
            </a:pPr>
            <a:r>
              <a:rPr sz="1268" spc="169" dirty="0">
                <a:latin typeface="Calibri"/>
                <a:cs typeface="Calibri"/>
              </a:rPr>
              <a:t>and</a:t>
            </a:r>
            <a:endParaRPr sz="1268">
              <a:latin typeface="Calibri"/>
              <a:cs typeface="Calibri"/>
            </a:endParaRPr>
          </a:p>
        </p:txBody>
      </p:sp>
      <p:grpSp>
        <p:nvGrpSpPr>
          <p:cNvPr id="89" name="object 89"/>
          <p:cNvGrpSpPr/>
          <p:nvPr/>
        </p:nvGrpSpPr>
        <p:grpSpPr>
          <a:xfrm>
            <a:off x="4955934" y="3216481"/>
            <a:ext cx="240229" cy="1685645"/>
            <a:chOff x="2343480" y="1521872"/>
            <a:chExt cx="113664" cy="797560"/>
          </a:xfrm>
        </p:grpSpPr>
        <p:sp>
          <p:nvSpPr>
            <p:cNvPr id="90" name="object 90"/>
            <p:cNvSpPr/>
            <p:nvPr/>
          </p:nvSpPr>
          <p:spPr>
            <a:xfrm>
              <a:off x="2346020" y="1524412"/>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91" name="object 91"/>
            <p:cNvSpPr/>
            <p:nvPr/>
          </p:nvSpPr>
          <p:spPr>
            <a:xfrm>
              <a:off x="2346020" y="1524412"/>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92" name="object 92"/>
            <p:cNvSpPr/>
            <p:nvPr/>
          </p:nvSpPr>
          <p:spPr>
            <a:xfrm>
              <a:off x="2346020" y="2100419"/>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93" name="object 93"/>
            <p:cNvSpPr/>
            <p:nvPr/>
          </p:nvSpPr>
          <p:spPr>
            <a:xfrm>
              <a:off x="2346020" y="2100419"/>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94" name="object 94"/>
          <p:cNvSpPr txBox="1"/>
          <p:nvPr/>
        </p:nvSpPr>
        <p:spPr>
          <a:xfrm>
            <a:off x="4868055" y="4900755"/>
            <a:ext cx="416043" cy="220866"/>
          </a:xfrm>
          <a:prstGeom prst="rect">
            <a:avLst/>
          </a:prstGeom>
        </p:spPr>
        <p:txBody>
          <a:bodyPr vert="horz" wrap="square" lIns="0" tIns="25499" rIns="0" bIns="0" rtlCol="0">
            <a:spAutoFit/>
          </a:bodyPr>
          <a:lstStyle/>
          <a:p>
            <a:pPr marL="26841">
              <a:spcBef>
                <a:spcPts val="201"/>
              </a:spcBef>
            </a:pPr>
            <a:r>
              <a:rPr sz="1268" spc="148" dirty="0">
                <a:latin typeface="Calibri"/>
                <a:cs typeface="Calibri"/>
              </a:rPr>
              <a:t>long</a:t>
            </a:r>
            <a:endParaRPr sz="1268">
              <a:latin typeface="Calibri"/>
              <a:cs typeface="Calibri"/>
            </a:endParaRPr>
          </a:p>
        </p:txBody>
      </p:sp>
      <p:grpSp>
        <p:nvGrpSpPr>
          <p:cNvPr id="95" name="object 95"/>
          <p:cNvGrpSpPr/>
          <p:nvPr/>
        </p:nvGrpSpPr>
        <p:grpSpPr>
          <a:xfrm>
            <a:off x="4955934" y="1846912"/>
            <a:ext cx="240229" cy="2592888"/>
            <a:chOff x="2343480" y="873863"/>
            <a:chExt cx="113664" cy="1226820"/>
          </a:xfrm>
        </p:grpSpPr>
        <p:sp>
          <p:nvSpPr>
            <p:cNvPr id="96" name="object 96"/>
            <p:cNvSpPr/>
            <p:nvPr/>
          </p:nvSpPr>
          <p:spPr>
            <a:xfrm>
              <a:off x="2400021" y="1820007"/>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97" name="object 97"/>
            <p:cNvSpPr/>
            <p:nvPr/>
          </p:nvSpPr>
          <p:spPr>
            <a:xfrm>
              <a:off x="2369654" y="1817476"/>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98" name="object 98"/>
            <p:cNvSpPr/>
            <p:nvPr/>
          </p:nvSpPr>
          <p:spPr>
            <a:xfrm>
              <a:off x="2346020" y="876403"/>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99" name="object 99"/>
            <p:cNvSpPr/>
            <p:nvPr/>
          </p:nvSpPr>
          <p:spPr>
            <a:xfrm>
              <a:off x="2346020" y="876403"/>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100" name="object 100"/>
          <p:cNvSpPr txBox="1"/>
          <p:nvPr/>
        </p:nvSpPr>
        <p:spPr>
          <a:xfrm>
            <a:off x="4097464" y="1492478"/>
            <a:ext cx="1209209" cy="359173"/>
          </a:xfrm>
          <a:prstGeom prst="rect">
            <a:avLst/>
          </a:prstGeom>
        </p:spPr>
        <p:txBody>
          <a:bodyPr vert="horz" wrap="square" lIns="0" tIns="25499" rIns="0" bIns="0" rtlCol="0">
            <a:spAutoFit/>
          </a:bodyPr>
          <a:lstStyle/>
          <a:p>
            <a:pPr marL="26841">
              <a:lnSpc>
                <a:spcPts val="1300"/>
              </a:lnSpc>
              <a:spcBef>
                <a:spcPts val="201"/>
              </a:spcBef>
            </a:pPr>
            <a:r>
              <a:rPr sz="1268" spc="148" dirty="0">
                <a:latin typeface="Calibri"/>
                <a:cs typeface="Calibri"/>
              </a:rPr>
              <a:t>don’t</a:t>
            </a:r>
            <a:endParaRPr sz="1268">
              <a:latin typeface="Calibri"/>
              <a:cs typeface="Calibri"/>
            </a:endParaRPr>
          </a:p>
          <a:p>
            <a:pPr marL="41604">
              <a:lnSpc>
                <a:spcPts val="1300"/>
              </a:lnSpc>
              <a:tabLst>
                <a:tab pos="773034" algn="l"/>
              </a:tabLst>
            </a:pPr>
            <a:r>
              <a:rPr sz="1268" spc="127" dirty="0">
                <a:latin typeface="Calibri"/>
                <a:cs typeface="Calibri"/>
              </a:rPr>
              <a:t>care	</a:t>
            </a:r>
            <a:r>
              <a:rPr sz="1268" spc="550" dirty="0">
                <a:latin typeface="Calibri"/>
                <a:cs typeface="Calibri"/>
              </a:rPr>
              <a:t>+</a:t>
            </a:r>
            <a:r>
              <a:rPr sz="1268" i="1" spc="306" dirty="0">
                <a:latin typeface="Calibri"/>
                <a:cs typeface="Calibri"/>
              </a:rPr>
              <a:t>/</a:t>
            </a:r>
            <a:r>
              <a:rPr sz="1268" spc="507" dirty="0">
                <a:latin typeface="Cambria"/>
                <a:cs typeface="Cambria"/>
              </a:rPr>
              <a:t>−</a:t>
            </a:r>
            <a:endParaRPr sz="1268">
              <a:latin typeface="Cambria"/>
              <a:cs typeface="Cambria"/>
            </a:endParaRPr>
          </a:p>
        </p:txBody>
      </p:sp>
      <p:grpSp>
        <p:nvGrpSpPr>
          <p:cNvPr id="101" name="object 101"/>
          <p:cNvGrpSpPr/>
          <p:nvPr/>
        </p:nvGrpSpPr>
        <p:grpSpPr>
          <a:xfrm>
            <a:off x="5005906" y="2466326"/>
            <a:ext cx="139576" cy="750220"/>
            <a:chOff x="2367124" y="1166937"/>
            <a:chExt cx="66040" cy="354965"/>
          </a:xfrm>
        </p:grpSpPr>
        <p:sp>
          <p:nvSpPr>
            <p:cNvPr id="102" name="object 102"/>
            <p:cNvSpPr/>
            <p:nvPr/>
          </p:nvSpPr>
          <p:spPr>
            <a:xfrm>
              <a:off x="2400021" y="1171998"/>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103" name="object 103"/>
            <p:cNvSpPr/>
            <p:nvPr/>
          </p:nvSpPr>
          <p:spPr>
            <a:xfrm>
              <a:off x="2369654" y="1169467"/>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107" name="object 107"/>
          <p:cNvSpPr txBox="1"/>
          <p:nvPr/>
        </p:nvSpPr>
        <p:spPr>
          <a:xfrm>
            <a:off x="6883751" y="1879508"/>
            <a:ext cx="4793890" cy="382183"/>
          </a:xfrm>
          <a:prstGeom prst="rect">
            <a:avLst/>
          </a:prstGeom>
        </p:spPr>
        <p:txBody>
          <a:bodyPr vert="horz" wrap="square" lIns="0" tIns="24157" rIns="0" bIns="0" rtlCol="0">
            <a:spAutoFit/>
          </a:bodyPr>
          <a:lstStyle/>
          <a:p>
            <a:pPr marL="26841">
              <a:spcBef>
                <a:spcPts val="190"/>
              </a:spcBef>
            </a:pPr>
            <a:r>
              <a:rPr sz="2325" spc="53" dirty="0" smtClean="0">
                <a:latin typeface="Calibri"/>
                <a:cs typeface="Calibri"/>
              </a:rPr>
              <a:t>Instead</a:t>
            </a:r>
            <a:r>
              <a:rPr sz="2325" spc="296" dirty="0" smtClean="0">
                <a:latin typeface="Calibri"/>
                <a:cs typeface="Calibri"/>
              </a:rPr>
              <a:t> </a:t>
            </a:r>
            <a:r>
              <a:rPr sz="2325" spc="-106" dirty="0">
                <a:latin typeface="Calibri"/>
                <a:cs typeface="Calibri"/>
              </a:rPr>
              <a:t>we</a:t>
            </a:r>
            <a:r>
              <a:rPr sz="2325" spc="306" dirty="0">
                <a:latin typeface="Calibri"/>
                <a:cs typeface="Calibri"/>
              </a:rPr>
              <a:t> </a:t>
            </a:r>
            <a:r>
              <a:rPr sz="2325" spc="11" dirty="0">
                <a:latin typeface="Calibri"/>
                <a:cs typeface="Calibri"/>
              </a:rPr>
              <a:t>would</a:t>
            </a:r>
            <a:r>
              <a:rPr sz="2325" spc="296" dirty="0">
                <a:latin typeface="Calibri"/>
                <a:cs typeface="Calibri"/>
              </a:rPr>
              <a:t> </a:t>
            </a:r>
            <a:r>
              <a:rPr sz="2325" spc="42" dirty="0">
                <a:latin typeface="Calibri"/>
                <a:cs typeface="Calibri"/>
              </a:rPr>
              <a:t>look</a:t>
            </a:r>
            <a:r>
              <a:rPr sz="2325" spc="306" dirty="0">
                <a:latin typeface="Calibri"/>
                <a:cs typeface="Calibri"/>
              </a:rPr>
              <a:t> </a:t>
            </a:r>
            <a:r>
              <a:rPr sz="2325" spc="74" dirty="0">
                <a:latin typeface="Calibri"/>
                <a:cs typeface="Calibri"/>
              </a:rPr>
              <a:t>at</a:t>
            </a:r>
            <a:r>
              <a:rPr sz="2325" spc="296" dirty="0">
                <a:latin typeface="Calibri"/>
                <a:cs typeface="Calibri"/>
              </a:rPr>
              <a:t> </a:t>
            </a:r>
            <a:r>
              <a:rPr sz="2325" dirty="0">
                <a:latin typeface="Calibri"/>
                <a:cs typeface="Calibri"/>
              </a:rPr>
              <a:t>the</a:t>
            </a:r>
            <a:r>
              <a:rPr sz="2325" spc="306" dirty="0">
                <a:latin typeface="Calibri"/>
                <a:cs typeface="Calibri"/>
              </a:rPr>
              <a:t> </a:t>
            </a:r>
            <a:r>
              <a:rPr sz="2325" spc="63" dirty="0">
                <a:latin typeface="Calibri"/>
                <a:cs typeface="Calibri"/>
              </a:rPr>
              <a:t>full</a:t>
            </a:r>
            <a:r>
              <a:rPr sz="2325" spc="296" dirty="0">
                <a:latin typeface="Calibri"/>
                <a:cs typeface="Calibri"/>
              </a:rPr>
              <a:t> </a:t>
            </a:r>
            <a:r>
              <a:rPr sz="2325" spc="-32" dirty="0">
                <a:latin typeface="Calibri"/>
                <a:cs typeface="Calibri"/>
              </a:rPr>
              <a:t>se-</a:t>
            </a:r>
            <a:endParaRPr sz="2325" dirty="0">
              <a:latin typeface="Calibri"/>
              <a:cs typeface="Calibri"/>
            </a:endParaRPr>
          </a:p>
        </p:txBody>
      </p:sp>
      <p:sp>
        <p:nvSpPr>
          <p:cNvPr id="108" name="object 108"/>
          <p:cNvSpPr txBox="1"/>
          <p:nvPr/>
        </p:nvSpPr>
        <p:spPr>
          <a:xfrm>
            <a:off x="6788107" y="2147624"/>
            <a:ext cx="4795232" cy="3654507"/>
          </a:xfrm>
          <a:prstGeom prst="rect">
            <a:avLst/>
          </a:prstGeom>
        </p:spPr>
        <p:txBody>
          <a:bodyPr vert="horz" wrap="square" lIns="0" tIns="116758" rIns="0" bIns="0" rtlCol="0">
            <a:spAutoFit/>
          </a:bodyPr>
          <a:lstStyle/>
          <a:p>
            <a:pPr marL="26841" algn="just">
              <a:spcBef>
                <a:spcPts val="917"/>
              </a:spcBef>
            </a:pPr>
            <a:r>
              <a:rPr sz="2325" spc="-21" dirty="0">
                <a:latin typeface="Calibri"/>
                <a:cs typeface="Calibri"/>
              </a:rPr>
              <a:t>quence</a:t>
            </a:r>
            <a:r>
              <a:rPr sz="2325" spc="222" dirty="0">
                <a:latin typeface="Calibri"/>
                <a:cs typeface="Calibri"/>
              </a:rPr>
              <a:t> </a:t>
            </a:r>
            <a:r>
              <a:rPr sz="2325" spc="42" dirty="0">
                <a:latin typeface="Calibri"/>
                <a:cs typeface="Calibri"/>
              </a:rPr>
              <a:t>and</a:t>
            </a:r>
            <a:r>
              <a:rPr sz="2325" spc="222" dirty="0">
                <a:latin typeface="Calibri"/>
                <a:cs typeface="Calibri"/>
              </a:rPr>
              <a:t> </a:t>
            </a:r>
            <a:r>
              <a:rPr sz="2325" spc="21" dirty="0">
                <a:latin typeface="Calibri"/>
                <a:cs typeface="Calibri"/>
              </a:rPr>
              <a:t>then</a:t>
            </a:r>
            <a:r>
              <a:rPr sz="2325" spc="222" dirty="0">
                <a:latin typeface="Calibri"/>
                <a:cs typeface="Calibri"/>
              </a:rPr>
              <a:t> </a:t>
            </a:r>
            <a:r>
              <a:rPr sz="2325" spc="21" dirty="0">
                <a:latin typeface="Calibri"/>
                <a:cs typeface="Calibri"/>
              </a:rPr>
              <a:t>produce</a:t>
            </a:r>
            <a:r>
              <a:rPr sz="2325" spc="222" dirty="0">
                <a:latin typeface="Calibri"/>
                <a:cs typeface="Calibri"/>
              </a:rPr>
              <a:t> </a:t>
            </a:r>
            <a:r>
              <a:rPr sz="2325" spc="42" dirty="0">
                <a:latin typeface="Calibri"/>
                <a:cs typeface="Calibri"/>
              </a:rPr>
              <a:t>an</a:t>
            </a:r>
            <a:r>
              <a:rPr sz="2325" spc="211" dirty="0">
                <a:latin typeface="Calibri"/>
                <a:cs typeface="Calibri"/>
              </a:rPr>
              <a:t> </a:t>
            </a:r>
            <a:r>
              <a:rPr sz="2325" spc="53" dirty="0">
                <a:latin typeface="Calibri"/>
                <a:cs typeface="Calibri"/>
              </a:rPr>
              <a:t>output</a:t>
            </a:r>
            <a:endParaRPr sz="2325" dirty="0">
              <a:latin typeface="Calibri"/>
              <a:cs typeface="Calibri"/>
            </a:endParaRPr>
          </a:p>
          <a:p>
            <a:pPr marL="26841" marR="10737" algn="just">
              <a:lnSpc>
                <a:spcPct val="102600"/>
              </a:lnSpc>
              <a:spcBef>
                <a:spcPts val="634"/>
              </a:spcBef>
            </a:pPr>
            <a:r>
              <a:rPr sz="2325" spc="85" dirty="0">
                <a:latin typeface="Calibri"/>
                <a:cs typeface="Calibri"/>
              </a:rPr>
              <a:t>For </a:t>
            </a:r>
            <a:r>
              <a:rPr sz="2325" spc="32" dirty="0">
                <a:latin typeface="Calibri"/>
                <a:cs typeface="Calibri"/>
              </a:rPr>
              <a:t>example, </a:t>
            </a:r>
            <a:r>
              <a:rPr sz="2325" spc="11" dirty="0">
                <a:latin typeface="Calibri"/>
                <a:cs typeface="Calibri"/>
              </a:rPr>
              <a:t>consider the </a:t>
            </a:r>
            <a:r>
              <a:rPr sz="2325" spc="74" dirty="0">
                <a:latin typeface="Calibri"/>
                <a:cs typeface="Calibri"/>
              </a:rPr>
              <a:t>task </a:t>
            </a:r>
            <a:r>
              <a:rPr sz="2325" spc="-42" dirty="0">
                <a:latin typeface="Calibri"/>
                <a:cs typeface="Calibri"/>
              </a:rPr>
              <a:t>of </a:t>
            </a:r>
            <a:r>
              <a:rPr sz="2325" spc="11" dirty="0">
                <a:latin typeface="Calibri"/>
                <a:cs typeface="Calibri"/>
              </a:rPr>
              <a:t>pre- </a:t>
            </a:r>
            <a:r>
              <a:rPr sz="2325" spc="-497" dirty="0">
                <a:latin typeface="Calibri"/>
                <a:cs typeface="Calibri"/>
              </a:rPr>
              <a:t> </a:t>
            </a:r>
            <a:r>
              <a:rPr sz="2325" spc="74" dirty="0">
                <a:latin typeface="Calibri"/>
                <a:cs typeface="Calibri"/>
              </a:rPr>
              <a:t>dicting</a:t>
            </a:r>
            <a:r>
              <a:rPr sz="2325" spc="106" dirty="0">
                <a:latin typeface="Calibri"/>
                <a:cs typeface="Calibri"/>
              </a:rPr>
              <a:t> </a:t>
            </a:r>
            <a:r>
              <a:rPr sz="2325" spc="11" dirty="0">
                <a:latin typeface="Calibri"/>
                <a:cs typeface="Calibri"/>
              </a:rPr>
              <a:t>the</a:t>
            </a:r>
            <a:r>
              <a:rPr sz="2325" spc="106" dirty="0">
                <a:latin typeface="Calibri"/>
                <a:cs typeface="Calibri"/>
              </a:rPr>
              <a:t> </a:t>
            </a:r>
            <a:r>
              <a:rPr sz="2325" spc="74" dirty="0">
                <a:latin typeface="Calibri"/>
                <a:cs typeface="Calibri"/>
              </a:rPr>
              <a:t>polarity</a:t>
            </a:r>
            <a:r>
              <a:rPr sz="2325" spc="106" dirty="0">
                <a:latin typeface="Calibri"/>
                <a:cs typeface="Calibri"/>
              </a:rPr>
              <a:t> </a:t>
            </a:r>
            <a:r>
              <a:rPr sz="2325" spc="-42" dirty="0">
                <a:latin typeface="Calibri"/>
                <a:cs typeface="Calibri"/>
              </a:rPr>
              <a:t>of</a:t>
            </a:r>
            <a:r>
              <a:rPr sz="2325" spc="106" dirty="0">
                <a:latin typeface="Calibri"/>
                <a:cs typeface="Calibri"/>
              </a:rPr>
              <a:t> </a:t>
            </a:r>
            <a:r>
              <a:rPr sz="2325" spc="32" dirty="0">
                <a:latin typeface="Calibri"/>
                <a:cs typeface="Calibri"/>
              </a:rPr>
              <a:t>a</a:t>
            </a:r>
            <a:r>
              <a:rPr sz="2325" spc="106" dirty="0">
                <a:latin typeface="Calibri"/>
                <a:cs typeface="Calibri"/>
              </a:rPr>
              <a:t> </a:t>
            </a:r>
            <a:r>
              <a:rPr sz="2325" spc="11" dirty="0">
                <a:latin typeface="Calibri"/>
                <a:cs typeface="Calibri"/>
              </a:rPr>
              <a:t>movie</a:t>
            </a:r>
            <a:r>
              <a:rPr sz="2325" spc="106" dirty="0">
                <a:latin typeface="Calibri"/>
                <a:cs typeface="Calibri"/>
              </a:rPr>
              <a:t> </a:t>
            </a:r>
            <a:r>
              <a:rPr sz="2325" spc="11" dirty="0">
                <a:latin typeface="Calibri"/>
                <a:cs typeface="Calibri"/>
              </a:rPr>
              <a:t>review</a:t>
            </a:r>
            <a:endParaRPr sz="2325" dirty="0">
              <a:latin typeface="Calibri"/>
              <a:cs typeface="Calibri"/>
            </a:endParaRPr>
          </a:p>
          <a:p>
            <a:pPr marL="26841" marR="10737" algn="just">
              <a:lnSpc>
                <a:spcPct val="102600"/>
              </a:lnSpc>
              <a:spcBef>
                <a:spcPts val="634"/>
              </a:spcBef>
            </a:pPr>
            <a:r>
              <a:rPr sz="2325" spc="148" dirty="0">
                <a:latin typeface="Calibri"/>
                <a:cs typeface="Calibri"/>
              </a:rPr>
              <a:t>The </a:t>
            </a:r>
            <a:r>
              <a:rPr sz="2325" spc="42" dirty="0">
                <a:latin typeface="Calibri"/>
                <a:cs typeface="Calibri"/>
              </a:rPr>
              <a:t>prediction</a:t>
            </a:r>
            <a:r>
              <a:rPr sz="2325" spc="53" dirty="0">
                <a:latin typeface="Calibri"/>
                <a:cs typeface="Calibri"/>
              </a:rPr>
              <a:t> clearly</a:t>
            </a:r>
            <a:r>
              <a:rPr sz="2325" spc="63" dirty="0">
                <a:latin typeface="Calibri"/>
                <a:cs typeface="Calibri"/>
              </a:rPr>
              <a:t> </a:t>
            </a:r>
            <a:r>
              <a:rPr sz="2325" spc="-32" dirty="0">
                <a:latin typeface="Calibri"/>
                <a:cs typeface="Calibri"/>
              </a:rPr>
              <a:t>does</a:t>
            </a:r>
            <a:r>
              <a:rPr sz="2325" spc="-21" dirty="0">
                <a:latin typeface="Calibri"/>
                <a:cs typeface="Calibri"/>
              </a:rPr>
              <a:t> </a:t>
            </a:r>
            <a:r>
              <a:rPr sz="2325" spc="32" dirty="0">
                <a:latin typeface="Calibri"/>
                <a:cs typeface="Calibri"/>
              </a:rPr>
              <a:t>not</a:t>
            </a:r>
            <a:r>
              <a:rPr sz="2325" spc="42" dirty="0">
                <a:latin typeface="Calibri"/>
                <a:cs typeface="Calibri"/>
              </a:rPr>
              <a:t> </a:t>
            </a:r>
            <a:r>
              <a:rPr sz="2325" spc="-11" dirty="0">
                <a:latin typeface="Calibri"/>
                <a:cs typeface="Calibri"/>
              </a:rPr>
              <a:t>de- </a:t>
            </a:r>
            <a:r>
              <a:rPr sz="2325" dirty="0">
                <a:latin typeface="Calibri"/>
                <a:cs typeface="Calibri"/>
              </a:rPr>
              <a:t> </a:t>
            </a:r>
            <a:r>
              <a:rPr sz="2325" spc="21" dirty="0">
                <a:latin typeface="Calibri"/>
                <a:cs typeface="Calibri"/>
              </a:rPr>
              <a:t>pend </a:t>
            </a:r>
            <a:r>
              <a:rPr sz="2325" spc="53" dirty="0">
                <a:latin typeface="Calibri"/>
                <a:cs typeface="Calibri"/>
              </a:rPr>
              <a:t>only </a:t>
            </a:r>
            <a:r>
              <a:rPr sz="2325" spc="-11" dirty="0">
                <a:latin typeface="Calibri"/>
                <a:cs typeface="Calibri"/>
              </a:rPr>
              <a:t>on</a:t>
            </a:r>
            <a:r>
              <a:rPr sz="2325" spc="497" dirty="0">
                <a:latin typeface="Calibri"/>
                <a:cs typeface="Calibri"/>
              </a:rPr>
              <a:t> </a:t>
            </a:r>
            <a:r>
              <a:rPr sz="2325" spc="11" dirty="0">
                <a:latin typeface="Calibri"/>
                <a:cs typeface="Calibri"/>
              </a:rPr>
              <a:t>the </a:t>
            </a:r>
            <a:r>
              <a:rPr sz="2325" spc="63" dirty="0">
                <a:latin typeface="Calibri"/>
                <a:cs typeface="Calibri"/>
              </a:rPr>
              <a:t>last </a:t>
            </a:r>
            <a:r>
              <a:rPr sz="2325" dirty="0">
                <a:latin typeface="Calibri"/>
                <a:cs typeface="Calibri"/>
              </a:rPr>
              <a:t>word </a:t>
            </a:r>
            <a:r>
              <a:rPr sz="2325" spc="74" dirty="0">
                <a:latin typeface="Calibri"/>
                <a:cs typeface="Calibri"/>
              </a:rPr>
              <a:t>but </a:t>
            </a:r>
            <a:r>
              <a:rPr sz="2325" spc="11" dirty="0">
                <a:latin typeface="Calibri"/>
                <a:cs typeface="Calibri"/>
              </a:rPr>
              <a:t>also </a:t>
            </a:r>
            <a:r>
              <a:rPr sz="2325" spc="21" dirty="0">
                <a:latin typeface="Calibri"/>
                <a:cs typeface="Calibri"/>
              </a:rPr>
              <a:t> </a:t>
            </a:r>
            <a:r>
              <a:rPr sz="2325" spc="-11" dirty="0">
                <a:latin typeface="Calibri"/>
                <a:cs typeface="Calibri"/>
              </a:rPr>
              <a:t>on</a:t>
            </a:r>
            <a:r>
              <a:rPr sz="2325" spc="222" dirty="0">
                <a:latin typeface="Calibri"/>
                <a:cs typeface="Calibri"/>
              </a:rPr>
              <a:t> </a:t>
            </a:r>
            <a:r>
              <a:rPr sz="2325" spc="-42" dirty="0">
                <a:latin typeface="Calibri"/>
                <a:cs typeface="Calibri"/>
              </a:rPr>
              <a:t>some</a:t>
            </a:r>
            <a:r>
              <a:rPr sz="2325" spc="232" dirty="0">
                <a:latin typeface="Calibri"/>
                <a:cs typeface="Calibri"/>
              </a:rPr>
              <a:t> </a:t>
            </a:r>
            <a:r>
              <a:rPr sz="2325" dirty="0">
                <a:latin typeface="Calibri"/>
                <a:cs typeface="Calibri"/>
              </a:rPr>
              <a:t>words</a:t>
            </a:r>
            <a:r>
              <a:rPr sz="2325" spc="222" dirty="0">
                <a:latin typeface="Calibri"/>
                <a:cs typeface="Calibri"/>
              </a:rPr>
              <a:t> </a:t>
            </a:r>
            <a:r>
              <a:rPr sz="2325" spc="32" dirty="0">
                <a:latin typeface="Calibri"/>
                <a:cs typeface="Calibri"/>
              </a:rPr>
              <a:t>which</a:t>
            </a:r>
            <a:r>
              <a:rPr sz="2325" spc="232" dirty="0">
                <a:latin typeface="Calibri"/>
                <a:cs typeface="Calibri"/>
              </a:rPr>
              <a:t> </a:t>
            </a:r>
            <a:r>
              <a:rPr sz="2325" spc="32" dirty="0">
                <a:latin typeface="Calibri"/>
                <a:cs typeface="Calibri"/>
              </a:rPr>
              <a:t>appear</a:t>
            </a:r>
            <a:r>
              <a:rPr sz="2325" spc="222" dirty="0">
                <a:latin typeface="Calibri"/>
                <a:cs typeface="Calibri"/>
              </a:rPr>
              <a:t> </a:t>
            </a:r>
            <a:r>
              <a:rPr sz="2325" spc="-32" dirty="0">
                <a:latin typeface="Calibri"/>
                <a:cs typeface="Calibri"/>
              </a:rPr>
              <a:t>before</a:t>
            </a:r>
            <a:endParaRPr sz="2325" dirty="0">
              <a:latin typeface="Calibri"/>
              <a:cs typeface="Calibri"/>
            </a:endParaRPr>
          </a:p>
          <a:p>
            <a:pPr marL="26841" marR="10737" algn="just">
              <a:lnSpc>
                <a:spcPct val="102600"/>
              </a:lnSpc>
              <a:spcBef>
                <a:spcPts val="634"/>
              </a:spcBef>
            </a:pPr>
            <a:r>
              <a:rPr sz="2325" spc="21" dirty="0">
                <a:latin typeface="Calibri"/>
                <a:cs typeface="Calibri"/>
              </a:rPr>
              <a:t>Here</a:t>
            </a:r>
            <a:r>
              <a:rPr sz="2325" spc="32" dirty="0">
                <a:latin typeface="Calibri"/>
                <a:cs typeface="Calibri"/>
              </a:rPr>
              <a:t> </a:t>
            </a:r>
            <a:r>
              <a:rPr sz="2325" spc="53" dirty="0">
                <a:latin typeface="Calibri"/>
                <a:cs typeface="Calibri"/>
              </a:rPr>
              <a:t>again </a:t>
            </a:r>
            <a:r>
              <a:rPr sz="2325" spc="-106" dirty="0">
                <a:latin typeface="Calibri"/>
                <a:cs typeface="Calibri"/>
              </a:rPr>
              <a:t>we</a:t>
            </a:r>
            <a:r>
              <a:rPr sz="2325" spc="-95" dirty="0">
                <a:latin typeface="Calibri"/>
                <a:cs typeface="Calibri"/>
              </a:rPr>
              <a:t> </a:t>
            </a:r>
            <a:r>
              <a:rPr sz="2325" spc="32" dirty="0">
                <a:latin typeface="Calibri"/>
                <a:cs typeface="Calibri"/>
              </a:rPr>
              <a:t>could </a:t>
            </a:r>
            <a:r>
              <a:rPr sz="2325" spc="95" dirty="0">
                <a:latin typeface="Calibri"/>
                <a:cs typeface="Calibri"/>
              </a:rPr>
              <a:t>think </a:t>
            </a:r>
            <a:r>
              <a:rPr sz="2325" spc="74" dirty="0">
                <a:latin typeface="Calibri"/>
                <a:cs typeface="Calibri"/>
              </a:rPr>
              <a:t>that </a:t>
            </a:r>
            <a:r>
              <a:rPr sz="2325" spc="11" dirty="0">
                <a:latin typeface="Calibri"/>
                <a:cs typeface="Calibri"/>
              </a:rPr>
              <a:t>the </a:t>
            </a:r>
            <a:r>
              <a:rPr sz="2325" spc="21" dirty="0">
                <a:latin typeface="Calibri"/>
                <a:cs typeface="Calibri"/>
              </a:rPr>
              <a:t> </a:t>
            </a:r>
            <a:r>
              <a:rPr sz="2325" spc="11" dirty="0">
                <a:latin typeface="Calibri"/>
                <a:cs typeface="Calibri"/>
              </a:rPr>
              <a:t>network </a:t>
            </a:r>
            <a:r>
              <a:rPr sz="2325" spc="42" dirty="0">
                <a:latin typeface="Calibri"/>
                <a:cs typeface="Calibri"/>
              </a:rPr>
              <a:t>is </a:t>
            </a:r>
            <a:r>
              <a:rPr sz="2325" spc="32" dirty="0">
                <a:latin typeface="Calibri"/>
                <a:cs typeface="Calibri"/>
              </a:rPr>
              <a:t>performing </a:t>
            </a:r>
            <a:r>
              <a:rPr sz="2325" spc="11" dirty="0">
                <a:latin typeface="Calibri"/>
                <a:cs typeface="Calibri"/>
              </a:rPr>
              <a:t>the </a:t>
            </a:r>
            <a:r>
              <a:rPr sz="2325" spc="-11" dirty="0">
                <a:latin typeface="Calibri"/>
                <a:cs typeface="Calibri"/>
              </a:rPr>
              <a:t>same </a:t>
            </a:r>
            <a:r>
              <a:rPr sz="2325" spc="74" dirty="0">
                <a:latin typeface="Calibri"/>
                <a:cs typeface="Calibri"/>
              </a:rPr>
              <a:t>task </a:t>
            </a:r>
            <a:r>
              <a:rPr sz="2325" spc="85" dirty="0">
                <a:latin typeface="Calibri"/>
                <a:cs typeface="Calibri"/>
              </a:rPr>
              <a:t> </a:t>
            </a:r>
            <a:r>
              <a:rPr sz="2325" spc="74" dirty="0">
                <a:latin typeface="Calibri"/>
                <a:cs typeface="Calibri"/>
              </a:rPr>
              <a:t>at</a:t>
            </a:r>
            <a:r>
              <a:rPr sz="2325" spc="359" dirty="0">
                <a:latin typeface="Calibri"/>
                <a:cs typeface="Calibri"/>
              </a:rPr>
              <a:t> </a:t>
            </a:r>
            <a:r>
              <a:rPr sz="2325" spc="-21" dirty="0">
                <a:latin typeface="Calibri"/>
                <a:cs typeface="Calibri"/>
              </a:rPr>
              <a:t>each</a:t>
            </a:r>
            <a:r>
              <a:rPr sz="2325" spc="370" dirty="0">
                <a:latin typeface="Calibri"/>
                <a:cs typeface="Calibri"/>
              </a:rPr>
              <a:t> </a:t>
            </a:r>
            <a:r>
              <a:rPr sz="2325" dirty="0">
                <a:latin typeface="Calibri"/>
                <a:cs typeface="Calibri"/>
              </a:rPr>
              <a:t>step</a:t>
            </a:r>
            <a:r>
              <a:rPr sz="2325" spc="359" dirty="0">
                <a:latin typeface="Calibri"/>
                <a:cs typeface="Calibri"/>
              </a:rPr>
              <a:t> </a:t>
            </a:r>
            <a:r>
              <a:rPr sz="2325" spc="95" dirty="0">
                <a:latin typeface="Calibri"/>
                <a:cs typeface="Calibri"/>
              </a:rPr>
              <a:t>(input</a:t>
            </a:r>
            <a:r>
              <a:rPr sz="2325" spc="380" dirty="0">
                <a:latin typeface="Calibri"/>
                <a:cs typeface="Calibri"/>
              </a:rPr>
              <a:t> </a:t>
            </a:r>
            <a:r>
              <a:rPr sz="2325" spc="11" dirty="0">
                <a:latin typeface="Calibri"/>
                <a:cs typeface="Calibri"/>
              </a:rPr>
              <a:t>:</a:t>
            </a:r>
            <a:r>
              <a:rPr sz="2325" spc="232" dirty="0">
                <a:latin typeface="Calibri"/>
                <a:cs typeface="Calibri"/>
              </a:rPr>
              <a:t> </a:t>
            </a:r>
            <a:r>
              <a:rPr sz="2325" spc="11" dirty="0">
                <a:latin typeface="Calibri"/>
                <a:cs typeface="Calibri"/>
              </a:rPr>
              <a:t>word,</a:t>
            </a:r>
            <a:r>
              <a:rPr sz="2325" spc="402" dirty="0">
                <a:latin typeface="Calibri"/>
                <a:cs typeface="Calibri"/>
              </a:rPr>
              <a:t> </a:t>
            </a:r>
            <a:r>
              <a:rPr sz="2325" spc="53" dirty="0">
                <a:latin typeface="Calibri"/>
                <a:cs typeface="Calibri"/>
              </a:rPr>
              <a:t>output</a:t>
            </a:r>
            <a:r>
              <a:rPr sz="2325" spc="370" dirty="0">
                <a:latin typeface="Calibri"/>
                <a:cs typeface="Calibri"/>
              </a:rPr>
              <a:t> </a:t>
            </a:r>
            <a:r>
              <a:rPr sz="2325" spc="11" dirty="0">
                <a:latin typeface="Calibri"/>
                <a:cs typeface="Calibri"/>
              </a:rPr>
              <a:t>:</a:t>
            </a:r>
            <a:endParaRPr sz="2325" dirty="0">
              <a:latin typeface="Calibri"/>
              <a:cs typeface="Calibri"/>
            </a:endParaRPr>
          </a:p>
        </p:txBody>
      </p:sp>
      <p:sp>
        <p:nvSpPr>
          <p:cNvPr id="112" name="object 112"/>
          <p:cNvSpPr txBox="1"/>
          <p:nvPr/>
        </p:nvSpPr>
        <p:spPr>
          <a:xfrm>
            <a:off x="6839723" y="5688211"/>
            <a:ext cx="4795232" cy="382183"/>
          </a:xfrm>
          <a:prstGeom prst="rect">
            <a:avLst/>
          </a:prstGeom>
        </p:spPr>
        <p:txBody>
          <a:bodyPr vert="horz" wrap="square" lIns="0" tIns="24157" rIns="0" bIns="0" rtlCol="0">
            <a:spAutoFit/>
          </a:bodyPr>
          <a:lstStyle/>
          <a:p>
            <a:pPr marL="26841">
              <a:spcBef>
                <a:spcPts val="190"/>
              </a:spcBef>
            </a:pPr>
            <a:r>
              <a:rPr sz="2325" spc="254" dirty="0">
                <a:latin typeface="Calibri"/>
                <a:cs typeface="Calibri"/>
              </a:rPr>
              <a:t>+</a:t>
            </a:r>
            <a:r>
              <a:rPr sz="2325" i="1" spc="254" dirty="0">
                <a:latin typeface="Calibri"/>
                <a:cs typeface="Calibri"/>
              </a:rPr>
              <a:t>/</a:t>
            </a:r>
            <a:r>
              <a:rPr sz="2325" spc="254" dirty="0">
                <a:latin typeface="Lucida Sans Unicode"/>
                <a:cs typeface="Lucida Sans Unicode"/>
              </a:rPr>
              <a:t>−</a:t>
            </a:r>
            <a:r>
              <a:rPr sz="2325" spc="254" dirty="0">
                <a:latin typeface="Calibri"/>
                <a:cs typeface="Calibri"/>
              </a:rPr>
              <a:t>)</a:t>
            </a:r>
            <a:r>
              <a:rPr sz="2325" spc="201" dirty="0">
                <a:latin typeface="Calibri"/>
                <a:cs typeface="Calibri"/>
              </a:rPr>
              <a:t> </a:t>
            </a:r>
            <a:r>
              <a:rPr sz="2325" spc="74" dirty="0">
                <a:latin typeface="Calibri"/>
                <a:cs typeface="Calibri"/>
              </a:rPr>
              <a:t>but</a:t>
            </a:r>
            <a:r>
              <a:rPr sz="2325" spc="190" dirty="0">
                <a:latin typeface="Calibri"/>
                <a:cs typeface="Calibri"/>
              </a:rPr>
              <a:t> </a:t>
            </a:r>
            <a:r>
              <a:rPr sz="2325" spc="63" dirty="0">
                <a:latin typeface="Calibri"/>
                <a:cs typeface="Calibri"/>
              </a:rPr>
              <a:t>it’s</a:t>
            </a:r>
            <a:r>
              <a:rPr sz="2325" spc="201" dirty="0">
                <a:latin typeface="Calibri"/>
                <a:cs typeface="Calibri"/>
              </a:rPr>
              <a:t> </a:t>
            </a:r>
            <a:r>
              <a:rPr sz="2325" spc="74" dirty="0">
                <a:latin typeface="Calibri"/>
                <a:cs typeface="Calibri"/>
              </a:rPr>
              <a:t>just</a:t>
            </a:r>
            <a:r>
              <a:rPr sz="2325" spc="190" dirty="0">
                <a:latin typeface="Calibri"/>
                <a:cs typeface="Calibri"/>
              </a:rPr>
              <a:t> </a:t>
            </a:r>
            <a:r>
              <a:rPr sz="2325" spc="74" dirty="0">
                <a:latin typeface="Calibri"/>
                <a:cs typeface="Calibri"/>
              </a:rPr>
              <a:t>that</a:t>
            </a:r>
            <a:r>
              <a:rPr sz="2325" spc="201" dirty="0">
                <a:latin typeface="Calibri"/>
                <a:cs typeface="Calibri"/>
              </a:rPr>
              <a:t> </a:t>
            </a:r>
            <a:r>
              <a:rPr sz="2325" spc="-106" dirty="0">
                <a:latin typeface="Calibri"/>
                <a:cs typeface="Calibri"/>
              </a:rPr>
              <a:t>we</a:t>
            </a:r>
            <a:r>
              <a:rPr sz="2325" spc="201" dirty="0">
                <a:latin typeface="Calibri"/>
                <a:cs typeface="Calibri"/>
              </a:rPr>
              <a:t> </a:t>
            </a:r>
            <a:r>
              <a:rPr sz="2325" spc="42" dirty="0">
                <a:latin typeface="Calibri"/>
                <a:cs typeface="Calibri"/>
              </a:rPr>
              <a:t>don’t</a:t>
            </a:r>
            <a:r>
              <a:rPr sz="2325" spc="201" dirty="0">
                <a:latin typeface="Calibri"/>
                <a:cs typeface="Calibri"/>
              </a:rPr>
              <a:t> </a:t>
            </a:r>
            <a:r>
              <a:rPr sz="2325" dirty="0">
                <a:latin typeface="Calibri"/>
                <a:cs typeface="Calibri"/>
              </a:rPr>
              <a:t>care</a:t>
            </a:r>
          </a:p>
        </p:txBody>
      </p:sp>
      <p:sp>
        <p:nvSpPr>
          <p:cNvPr id="113" name="object 113"/>
          <p:cNvSpPr txBox="1"/>
          <p:nvPr/>
        </p:nvSpPr>
        <p:spPr>
          <a:xfrm>
            <a:off x="6853734" y="5946869"/>
            <a:ext cx="3571260" cy="382183"/>
          </a:xfrm>
          <a:prstGeom prst="rect">
            <a:avLst/>
          </a:prstGeom>
        </p:spPr>
        <p:txBody>
          <a:bodyPr vert="horz" wrap="square" lIns="0" tIns="24157" rIns="0" bIns="0" rtlCol="0">
            <a:spAutoFit/>
          </a:bodyPr>
          <a:lstStyle/>
          <a:p>
            <a:pPr marL="26841">
              <a:spcBef>
                <a:spcPts val="190"/>
              </a:spcBef>
            </a:pPr>
            <a:r>
              <a:rPr sz="2325" spc="42" dirty="0">
                <a:latin typeface="Calibri"/>
                <a:cs typeface="Calibri"/>
              </a:rPr>
              <a:t>about</a:t>
            </a:r>
            <a:r>
              <a:rPr sz="2325" spc="190" dirty="0">
                <a:latin typeface="Calibri"/>
                <a:cs typeface="Calibri"/>
              </a:rPr>
              <a:t> </a:t>
            </a:r>
            <a:r>
              <a:rPr sz="2325" spc="21" dirty="0">
                <a:latin typeface="Calibri"/>
                <a:cs typeface="Calibri"/>
              </a:rPr>
              <a:t>intermediate</a:t>
            </a:r>
            <a:r>
              <a:rPr sz="2325" spc="201" dirty="0">
                <a:latin typeface="Calibri"/>
                <a:cs typeface="Calibri"/>
              </a:rPr>
              <a:t> </a:t>
            </a:r>
            <a:r>
              <a:rPr sz="2325" spc="42" dirty="0">
                <a:latin typeface="Calibri"/>
                <a:cs typeface="Calibri"/>
              </a:rPr>
              <a:t>outputs</a:t>
            </a:r>
            <a:endParaRPr sz="2325" dirty="0">
              <a:latin typeface="Calibri"/>
              <a:cs typeface="Calibri"/>
            </a:endParaRPr>
          </a:p>
        </p:txBody>
      </p:sp>
      <p:sp>
        <p:nvSpPr>
          <p:cNvPr id="117" name="object 117"/>
          <p:cNvSpPr txBox="1"/>
          <p:nvPr/>
        </p:nvSpPr>
        <p:spPr>
          <a:xfrm>
            <a:off x="11681631" y="6356568"/>
            <a:ext cx="446909"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8/41</a:t>
            </a:r>
            <a:endParaRPr sz="1268">
              <a:latin typeface="Calibri"/>
              <a:cs typeface="Calibri"/>
            </a:endParaRPr>
          </a:p>
        </p:txBody>
      </p:sp>
    </p:spTree>
    <p:extLst>
      <p:ext uri="{BB962C8B-B14F-4D97-AF65-F5344CB8AC3E}">
        <p14:creationId xmlns:p14="http://schemas.microsoft.com/office/powerpoint/2010/main" val="2087131875"/>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45284" y="3058733"/>
            <a:ext cx="240229" cy="620038"/>
            <a:chOff x="1250200" y="1447234"/>
            <a:chExt cx="113664" cy="293370"/>
          </a:xfrm>
        </p:grpSpPr>
        <p:sp>
          <p:nvSpPr>
            <p:cNvPr id="3" name="object 3"/>
            <p:cNvSpPr/>
            <p:nvPr/>
          </p:nvSpPr>
          <p:spPr>
            <a:xfrm>
              <a:off x="1252740"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4" name="object 4"/>
            <p:cNvSpPr/>
            <p:nvPr/>
          </p:nvSpPr>
          <p:spPr>
            <a:xfrm>
              <a:off x="1252740"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5" name="object 5"/>
          <p:cNvSpPr txBox="1"/>
          <p:nvPr/>
        </p:nvSpPr>
        <p:spPr>
          <a:xfrm>
            <a:off x="2790496"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6" name="object 6"/>
          <p:cNvSpPr txBox="1"/>
          <p:nvPr/>
        </p:nvSpPr>
        <p:spPr>
          <a:xfrm>
            <a:off x="2792992"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7" name="object 7"/>
          <p:cNvGrpSpPr/>
          <p:nvPr/>
        </p:nvGrpSpPr>
        <p:grpSpPr>
          <a:xfrm>
            <a:off x="2645284" y="4276127"/>
            <a:ext cx="240229" cy="468384"/>
            <a:chOff x="1250200" y="2023241"/>
            <a:chExt cx="113664" cy="221615"/>
          </a:xfrm>
        </p:grpSpPr>
        <p:sp>
          <p:nvSpPr>
            <p:cNvPr id="8" name="object 8"/>
            <p:cNvSpPr/>
            <p:nvPr/>
          </p:nvSpPr>
          <p:spPr>
            <a:xfrm>
              <a:off x="1252740"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9" name="object 9"/>
            <p:cNvSpPr/>
            <p:nvPr/>
          </p:nvSpPr>
          <p:spPr>
            <a:xfrm>
              <a:off x="1252740"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10" name="object 10"/>
          <p:cNvSpPr txBox="1"/>
          <p:nvPr/>
        </p:nvSpPr>
        <p:spPr>
          <a:xfrm>
            <a:off x="2576088"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1</a:t>
            </a:r>
            <a:endParaRPr sz="1585" baseline="-11111">
              <a:latin typeface="Calibri"/>
              <a:cs typeface="Calibri"/>
            </a:endParaRPr>
          </a:p>
        </p:txBody>
      </p:sp>
      <p:grpSp>
        <p:nvGrpSpPr>
          <p:cNvPr id="11" name="object 11"/>
          <p:cNvGrpSpPr/>
          <p:nvPr/>
        </p:nvGrpSpPr>
        <p:grpSpPr>
          <a:xfrm>
            <a:off x="2645284" y="1689164"/>
            <a:ext cx="240229" cy="2592888"/>
            <a:chOff x="1250200" y="799225"/>
            <a:chExt cx="113664" cy="1226820"/>
          </a:xfrm>
        </p:grpSpPr>
        <p:sp>
          <p:nvSpPr>
            <p:cNvPr id="12" name="object 12"/>
            <p:cNvSpPr/>
            <p:nvPr/>
          </p:nvSpPr>
          <p:spPr>
            <a:xfrm>
              <a:off x="1306741"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13" name="object 13"/>
            <p:cNvSpPr/>
            <p:nvPr/>
          </p:nvSpPr>
          <p:spPr>
            <a:xfrm>
              <a:off x="1276374"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14" name="object 14"/>
            <p:cNvSpPr/>
            <p:nvPr/>
          </p:nvSpPr>
          <p:spPr>
            <a:xfrm>
              <a:off x="1252740"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15" name="object 15"/>
            <p:cNvSpPr/>
            <p:nvPr/>
          </p:nvSpPr>
          <p:spPr>
            <a:xfrm>
              <a:off x="1252740"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16" name="object 16"/>
          <p:cNvSpPr txBox="1"/>
          <p:nvPr/>
        </p:nvSpPr>
        <p:spPr>
          <a:xfrm>
            <a:off x="2581293"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1</a:t>
            </a:r>
            <a:endParaRPr sz="1585" baseline="-11111">
              <a:latin typeface="Calibri"/>
              <a:cs typeface="Calibri"/>
            </a:endParaRPr>
          </a:p>
        </p:txBody>
      </p:sp>
      <p:grpSp>
        <p:nvGrpSpPr>
          <p:cNvPr id="17" name="object 17"/>
          <p:cNvGrpSpPr/>
          <p:nvPr/>
        </p:nvGrpSpPr>
        <p:grpSpPr>
          <a:xfrm>
            <a:off x="2695255" y="2308578"/>
            <a:ext cx="139576" cy="750220"/>
            <a:chOff x="1273844" y="1092299"/>
            <a:chExt cx="66040" cy="354965"/>
          </a:xfrm>
        </p:grpSpPr>
        <p:sp>
          <p:nvSpPr>
            <p:cNvPr id="18" name="object 18"/>
            <p:cNvSpPr/>
            <p:nvPr/>
          </p:nvSpPr>
          <p:spPr>
            <a:xfrm>
              <a:off x="1306741"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19" name="object 19"/>
            <p:cNvSpPr/>
            <p:nvPr/>
          </p:nvSpPr>
          <p:spPr>
            <a:xfrm>
              <a:off x="1276374" y="109482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20" name="object 20"/>
          <p:cNvGrpSpPr/>
          <p:nvPr/>
        </p:nvGrpSpPr>
        <p:grpSpPr>
          <a:xfrm>
            <a:off x="3406153" y="3058734"/>
            <a:ext cx="240229" cy="1685645"/>
            <a:chOff x="1610204" y="1447234"/>
            <a:chExt cx="113664" cy="797560"/>
          </a:xfrm>
        </p:grpSpPr>
        <p:sp>
          <p:nvSpPr>
            <p:cNvPr id="21" name="object 21"/>
            <p:cNvSpPr/>
            <p:nvPr/>
          </p:nvSpPr>
          <p:spPr>
            <a:xfrm>
              <a:off x="1612744" y="1449774"/>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2" name="object 22"/>
            <p:cNvSpPr/>
            <p:nvPr/>
          </p:nvSpPr>
          <p:spPr>
            <a:xfrm>
              <a:off x="1612744" y="1449774"/>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3" name="object 23"/>
            <p:cNvSpPr/>
            <p:nvPr/>
          </p:nvSpPr>
          <p:spPr>
            <a:xfrm>
              <a:off x="1612744" y="2025781"/>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4" name="object 24"/>
            <p:cNvSpPr/>
            <p:nvPr/>
          </p:nvSpPr>
          <p:spPr>
            <a:xfrm>
              <a:off x="1612744" y="2025781"/>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25" name="object 25"/>
          <p:cNvSpPr txBox="1"/>
          <p:nvPr/>
        </p:nvSpPr>
        <p:spPr>
          <a:xfrm>
            <a:off x="3336936"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2</a:t>
            </a:r>
            <a:endParaRPr sz="1585" baseline="-11111">
              <a:latin typeface="Calibri"/>
              <a:cs typeface="Calibri"/>
            </a:endParaRPr>
          </a:p>
        </p:txBody>
      </p:sp>
      <p:grpSp>
        <p:nvGrpSpPr>
          <p:cNvPr id="26" name="object 26"/>
          <p:cNvGrpSpPr/>
          <p:nvPr/>
        </p:nvGrpSpPr>
        <p:grpSpPr>
          <a:xfrm>
            <a:off x="3406153" y="1689164"/>
            <a:ext cx="240229" cy="2592888"/>
            <a:chOff x="1610204" y="799225"/>
            <a:chExt cx="113664" cy="1226820"/>
          </a:xfrm>
        </p:grpSpPr>
        <p:sp>
          <p:nvSpPr>
            <p:cNvPr id="27" name="object 27"/>
            <p:cNvSpPr/>
            <p:nvPr/>
          </p:nvSpPr>
          <p:spPr>
            <a:xfrm>
              <a:off x="1666745"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28" name="object 28"/>
            <p:cNvSpPr/>
            <p:nvPr/>
          </p:nvSpPr>
          <p:spPr>
            <a:xfrm>
              <a:off x="1636379" y="1742838"/>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9" name="object 29"/>
            <p:cNvSpPr/>
            <p:nvPr/>
          </p:nvSpPr>
          <p:spPr>
            <a:xfrm>
              <a:off x="1612744" y="801765"/>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30" name="object 30"/>
            <p:cNvSpPr/>
            <p:nvPr/>
          </p:nvSpPr>
          <p:spPr>
            <a:xfrm>
              <a:off x="1612744" y="801765"/>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1" name="object 31"/>
          <p:cNvSpPr txBox="1"/>
          <p:nvPr/>
        </p:nvSpPr>
        <p:spPr>
          <a:xfrm>
            <a:off x="3342144"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2</a:t>
            </a:r>
            <a:endParaRPr sz="1585" baseline="-11111">
              <a:latin typeface="Calibri"/>
              <a:cs typeface="Calibri"/>
            </a:endParaRPr>
          </a:p>
        </p:txBody>
      </p:sp>
      <p:sp>
        <p:nvSpPr>
          <p:cNvPr id="32" name="object 32"/>
          <p:cNvSpPr txBox="1"/>
          <p:nvPr/>
        </p:nvSpPr>
        <p:spPr>
          <a:xfrm>
            <a:off x="2829604" y="3089880"/>
            <a:ext cx="1226656" cy="382183"/>
          </a:xfrm>
          <a:prstGeom prst="rect">
            <a:avLst/>
          </a:prstGeom>
        </p:spPr>
        <p:txBody>
          <a:bodyPr vert="horz" wrap="square" lIns="0" tIns="24157" rIns="0" bIns="0" rtlCol="0">
            <a:spAutoFit/>
          </a:bodyPr>
          <a:lstStyle/>
          <a:p>
            <a:pPr marL="107366">
              <a:spcBef>
                <a:spcPts val="190"/>
              </a:spcBef>
              <a:tabLst>
                <a:tab pos="866977" algn="l"/>
              </a:tabLst>
            </a:pPr>
            <a:r>
              <a:rPr sz="2325" i="1" spc="106" dirty="0">
                <a:latin typeface="Calibri"/>
                <a:cs typeface="Calibri"/>
              </a:rPr>
              <a:t>s</a:t>
            </a:r>
            <a:r>
              <a:rPr sz="2536" spc="159" baseline="-10416" dirty="0">
                <a:latin typeface="Calibri"/>
                <a:cs typeface="Calibri"/>
              </a:rPr>
              <a:t>1	</a:t>
            </a:r>
            <a:r>
              <a:rPr sz="2325" i="1" spc="106" dirty="0">
                <a:latin typeface="Calibri"/>
                <a:cs typeface="Calibri"/>
              </a:rPr>
              <a:t>s</a:t>
            </a:r>
            <a:r>
              <a:rPr sz="2536" spc="159" baseline="-10416" dirty="0">
                <a:latin typeface="Calibri"/>
                <a:cs typeface="Calibri"/>
              </a:rPr>
              <a:t>2</a:t>
            </a:r>
            <a:endParaRPr sz="2536" baseline="-10416">
              <a:latin typeface="Calibri"/>
              <a:cs typeface="Calibri"/>
            </a:endParaRPr>
          </a:p>
        </p:txBody>
      </p:sp>
      <p:sp>
        <p:nvSpPr>
          <p:cNvPr id="33" name="object 33"/>
          <p:cNvSpPr txBox="1"/>
          <p:nvPr/>
        </p:nvSpPr>
        <p:spPr>
          <a:xfrm>
            <a:off x="3551372"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dirty="0">
              <a:latin typeface="Calibri"/>
              <a:cs typeface="Calibri"/>
            </a:endParaRPr>
          </a:p>
        </p:txBody>
      </p:sp>
      <p:sp>
        <p:nvSpPr>
          <p:cNvPr id="34" name="object 34"/>
          <p:cNvSpPr txBox="1"/>
          <p:nvPr/>
        </p:nvSpPr>
        <p:spPr>
          <a:xfrm>
            <a:off x="3553841"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35" name="object 35"/>
          <p:cNvGrpSpPr/>
          <p:nvPr/>
        </p:nvGrpSpPr>
        <p:grpSpPr>
          <a:xfrm>
            <a:off x="3456125" y="2308578"/>
            <a:ext cx="139576" cy="750220"/>
            <a:chOff x="1633848" y="1092299"/>
            <a:chExt cx="66040" cy="354965"/>
          </a:xfrm>
        </p:grpSpPr>
        <p:sp>
          <p:nvSpPr>
            <p:cNvPr id="36" name="object 36"/>
            <p:cNvSpPr/>
            <p:nvPr/>
          </p:nvSpPr>
          <p:spPr>
            <a:xfrm>
              <a:off x="1666745"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7" name="object 37"/>
            <p:cNvSpPr/>
            <p:nvPr/>
          </p:nvSpPr>
          <p:spPr>
            <a:xfrm>
              <a:off x="1636379" y="1094829"/>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40" name="object 40"/>
          <p:cNvSpPr txBox="1"/>
          <p:nvPr/>
        </p:nvSpPr>
        <p:spPr>
          <a:xfrm>
            <a:off x="8198061" y="2372390"/>
            <a:ext cx="2203684" cy="1368817"/>
          </a:xfrm>
          <a:prstGeom prst="rect">
            <a:avLst/>
          </a:prstGeom>
        </p:spPr>
        <p:txBody>
          <a:bodyPr vert="horz" wrap="square" lIns="0" tIns="26841" rIns="0" bIns="0" rtlCol="0">
            <a:spAutoFit/>
          </a:bodyPr>
          <a:lstStyle/>
          <a:p>
            <a:pPr marL="80524" marR="64419" indent="5368" algn="just">
              <a:lnSpc>
                <a:spcPct val="125299"/>
              </a:lnSpc>
              <a:spcBef>
                <a:spcPts val="211"/>
              </a:spcBef>
            </a:pPr>
            <a:r>
              <a:rPr sz="2325" i="1" spc="190" dirty="0">
                <a:latin typeface="Calibri"/>
                <a:cs typeface="Calibri"/>
              </a:rPr>
              <a:t>s</a:t>
            </a:r>
            <a:r>
              <a:rPr sz="2536" i="1" spc="285" baseline="-10416" dirty="0">
                <a:latin typeface="Calibri"/>
                <a:cs typeface="Calibri"/>
              </a:rPr>
              <a:t>i</a:t>
            </a:r>
            <a:r>
              <a:rPr sz="2536" i="1" spc="476" baseline="-10416" dirty="0">
                <a:latin typeface="Calibri"/>
                <a:cs typeface="Calibri"/>
              </a:rPr>
              <a:t> </a:t>
            </a:r>
            <a:r>
              <a:rPr sz="2325" spc="623" dirty="0">
                <a:latin typeface="Calibri"/>
                <a:cs typeface="Calibri"/>
              </a:rPr>
              <a:t>=</a:t>
            </a:r>
            <a:r>
              <a:rPr sz="2325" spc="85" dirty="0">
                <a:latin typeface="Calibri"/>
                <a:cs typeface="Calibri"/>
              </a:rPr>
              <a:t> </a:t>
            </a:r>
            <a:r>
              <a:rPr sz="2325" i="1" spc="232" dirty="0">
                <a:latin typeface="Calibri"/>
                <a:cs typeface="Calibri"/>
              </a:rPr>
              <a:t>σ</a:t>
            </a:r>
            <a:r>
              <a:rPr sz="2325" spc="232" dirty="0">
                <a:latin typeface="Calibri"/>
                <a:cs typeface="Calibri"/>
              </a:rPr>
              <a:t>(</a:t>
            </a:r>
            <a:r>
              <a:rPr sz="2325" i="1" spc="232" dirty="0">
                <a:latin typeface="Calibri"/>
                <a:cs typeface="Calibri"/>
              </a:rPr>
              <a:t>Ux</a:t>
            </a:r>
            <a:r>
              <a:rPr sz="2536" i="1" spc="349" baseline="-10416" dirty="0">
                <a:latin typeface="Calibri"/>
                <a:cs typeface="Calibri"/>
              </a:rPr>
              <a:t>i</a:t>
            </a:r>
            <a:r>
              <a:rPr sz="2536" i="1" spc="317" baseline="-10416" dirty="0">
                <a:latin typeface="Calibri"/>
                <a:cs typeface="Calibri"/>
              </a:rPr>
              <a:t> </a:t>
            </a:r>
            <a:r>
              <a:rPr sz="2325" spc="623" dirty="0">
                <a:latin typeface="Calibri"/>
                <a:cs typeface="Calibri"/>
              </a:rPr>
              <a:t>+</a:t>
            </a:r>
            <a:r>
              <a:rPr sz="2325" spc="-42" dirty="0">
                <a:latin typeface="Calibri"/>
                <a:cs typeface="Calibri"/>
              </a:rPr>
              <a:t> </a:t>
            </a:r>
            <a:r>
              <a:rPr sz="2325" i="1" spc="-11" dirty="0">
                <a:latin typeface="Calibri"/>
                <a:cs typeface="Calibri"/>
              </a:rPr>
              <a:t>b</a:t>
            </a:r>
            <a:r>
              <a:rPr sz="2325" spc="-11" dirty="0">
                <a:latin typeface="Calibri"/>
                <a:cs typeface="Calibri"/>
              </a:rPr>
              <a:t>) </a:t>
            </a:r>
            <a:r>
              <a:rPr sz="2325" spc="-507" dirty="0">
                <a:latin typeface="Calibri"/>
                <a:cs typeface="Calibri"/>
              </a:rPr>
              <a:t> </a:t>
            </a:r>
            <a:r>
              <a:rPr sz="2325" i="1" spc="148" dirty="0">
                <a:latin typeface="Calibri"/>
                <a:cs typeface="Calibri"/>
              </a:rPr>
              <a:t>y</a:t>
            </a:r>
            <a:r>
              <a:rPr sz="2536" i="1" spc="220" baseline="-10416" dirty="0">
                <a:latin typeface="Calibri"/>
                <a:cs typeface="Calibri"/>
              </a:rPr>
              <a:t>i</a:t>
            </a:r>
            <a:r>
              <a:rPr sz="2536" i="1" spc="490" baseline="-10416" dirty="0">
                <a:latin typeface="Calibri"/>
                <a:cs typeface="Calibri"/>
              </a:rPr>
              <a:t> </a:t>
            </a:r>
            <a:r>
              <a:rPr sz="2325" spc="623" dirty="0">
                <a:latin typeface="Calibri"/>
                <a:cs typeface="Calibri"/>
              </a:rPr>
              <a:t>=</a:t>
            </a:r>
            <a:r>
              <a:rPr sz="2325" spc="85" dirty="0">
                <a:latin typeface="Calibri"/>
                <a:cs typeface="Calibri"/>
              </a:rPr>
              <a:t> </a:t>
            </a:r>
            <a:r>
              <a:rPr sz="2325" spc="95" dirty="0">
                <a:latin typeface="Lucida Sans Unicode"/>
                <a:cs typeface="Lucida Sans Unicode"/>
              </a:rPr>
              <a:t>O</a:t>
            </a:r>
            <a:r>
              <a:rPr sz="2325" spc="95" dirty="0">
                <a:latin typeface="Calibri"/>
                <a:cs typeface="Calibri"/>
              </a:rPr>
              <a:t>(</a:t>
            </a:r>
            <a:r>
              <a:rPr sz="2325" i="1" spc="95" dirty="0">
                <a:latin typeface="Calibri"/>
                <a:cs typeface="Calibri"/>
              </a:rPr>
              <a:t>V</a:t>
            </a:r>
            <a:r>
              <a:rPr sz="2325" i="1" spc="-42" dirty="0">
                <a:latin typeface="Calibri"/>
                <a:cs typeface="Calibri"/>
              </a:rPr>
              <a:t> </a:t>
            </a:r>
            <a:r>
              <a:rPr sz="2325" i="1" spc="190" dirty="0">
                <a:latin typeface="Calibri"/>
                <a:cs typeface="Calibri"/>
              </a:rPr>
              <a:t>s</a:t>
            </a:r>
            <a:r>
              <a:rPr sz="2536" i="1" spc="285" baseline="-10416" dirty="0">
                <a:latin typeface="Calibri"/>
                <a:cs typeface="Calibri"/>
              </a:rPr>
              <a:t>i</a:t>
            </a:r>
            <a:r>
              <a:rPr sz="2536" i="1" spc="317" baseline="-10416" dirty="0">
                <a:latin typeface="Calibri"/>
                <a:cs typeface="Calibri"/>
              </a:rPr>
              <a:t> </a:t>
            </a:r>
            <a:r>
              <a:rPr sz="2325" spc="623" dirty="0">
                <a:latin typeface="Calibri"/>
                <a:cs typeface="Calibri"/>
              </a:rPr>
              <a:t>+</a:t>
            </a:r>
            <a:r>
              <a:rPr sz="2325" spc="-53" dirty="0">
                <a:latin typeface="Calibri"/>
                <a:cs typeface="Calibri"/>
              </a:rPr>
              <a:t> </a:t>
            </a:r>
            <a:r>
              <a:rPr sz="2325" i="1" spc="106" dirty="0">
                <a:latin typeface="Calibri"/>
                <a:cs typeface="Calibri"/>
              </a:rPr>
              <a:t>c</a:t>
            </a:r>
            <a:r>
              <a:rPr sz="2325" spc="106" dirty="0">
                <a:latin typeface="Calibri"/>
                <a:cs typeface="Calibri"/>
              </a:rPr>
              <a:t>) </a:t>
            </a:r>
            <a:r>
              <a:rPr sz="2325" spc="-497" dirty="0">
                <a:latin typeface="Calibri"/>
                <a:cs typeface="Calibri"/>
              </a:rPr>
              <a:t> </a:t>
            </a:r>
            <a:r>
              <a:rPr sz="2325" dirty="0">
                <a:latin typeface="Calibri"/>
                <a:cs typeface="Calibri"/>
              </a:rPr>
              <a:t> </a:t>
            </a:r>
            <a:r>
              <a:rPr sz="2325" i="1" spc="254" dirty="0">
                <a:latin typeface="Calibri"/>
                <a:cs typeface="Calibri"/>
              </a:rPr>
              <a:t>i</a:t>
            </a:r>
            <a:r>
              <a:rPr sz="2325" i="1" spc="74" dirty="0">
                <a:latin typeface="Calibri"/>
                <a:cs typeface="Calibri"/>
              </a:rPr>
              <a:t> </a:t>
            </a:r>
            <a:r>
              <a:rPr sz="2325" spc="623" dirty="0">
                <a:latin typeface="Calibri"/>
                <a:cs typeface="Calibri"/>
              </a:rPr>
              <a:t>=</a:t>
            </a:r>
            <a:r>
              <a:rPr sz="2325" spc="95" dirty="0">
                <a:latin typeface="Calibri"/>
                <a:cs typeface="Calibri"/>
              </a:rPr>
              <a:t> </a:t>
            </a:r>
            <a:r>
              <a:rPr sz="2325" spc="21" dirty="0">
                <a:latin typeface="Calibri"/>
                <a:cs typeface="Calibri"/>
              </a:rPr>
              <a:t>timestep</a:t>
            </a:r>
            <a:endParaRPr sz="2325" dirty="0">
              <a:latin typeface="Calibri"/>
              <a:cs typeface="Calibri"/>
            </a:endParaRPr>
          </a:p>
        </p:txBody>
      </p:sp>
      <p:pic>
        <p:nvPicPr>
          <p:cNvPr id="41" name="object 41"/>
          <p:cNvPicPr/>
          <p:nvPr/>
        </p:nvPicPr>
        <p:blipFill>
          <a:blip r:embed="rId2" cstate="print"/>
          <a:stretch>
            <a:fillRect/>
          </a:stretch>
        </p:blipFill>
        <p:spPr>
          <a:xfrm>
            <a:off x="6649069" y="4143028"/>
            <a:ext cx="133643" cy="133643"/>
          </a:xfrm>
          <a:prstGeom prst="rect">
            <a:avLst/>
          </a:prstGeom>
        </p:spPr>
      </p:pic>
      <p:sp>
        <p:nvSpPr>
          <p:cNvPr id="42" name="object 42"/>
          <p:cNvSpPr txBox="1"/>
          <p:nvPr/>
        </p:nvSpPr>
        <p:spPr>
          <a:xfrm>
            <a:off x="6902287" y="3994691"/>
            <a:ext cx="4795232" cy="1488900"/>
          </a:xfrm>
          <a:prstGeom prst="rect">
            <a:avLst/>
          </a:prstGeom>
        </p:spPr>
        <p:txBody>
          <a:bodyPr vert="horz" wrap="square" lIns="0" tIns="14763" rIns="0" bIns="0" rtlCol="0">
            <a:spAutoFit/>
          </a:bodyPr>
          <a:lstStyle/>
          <a:p>
            <a:pPr marL="26841" marR="10737" algn="just">
              <a:lnSpc>
                <a:spcPct val="102600"/>
              </a:lnSpc>
              <a:spcBef>
                <a:spcPts val="116"/>
              </a:spcBef>
            </a:pPr>
            <a:r>
              <a:rPr sz="2325" spc="53" dirty="0">
                <a:latin typeface="Calibri"/>
                <a:cs typeface="Calibri"/>
              </a:rPr>
              <a:t>Since</a:t>
            </a:r>
            <a:r>
              <a:rPr sz="2325" spc="-21" dirty="0">
                <a:latin typeface="Calibri"/>
                <a:cs typeface="Calibri"/>
              </a:rPr>
              <a:t> </a:t>
            </a:r>
            <a:r>
              <a:rPr sz="2325" spc="-106" dirty="0">
                <a:latin typeface="Calibri"/>
                <a:cs typeface="Calibri"/>
              </a:rPr>
              <a:t>we</a:t>
            </a:r>
            <a:r>
              <a:rPr sz="2325" spc="-11" dirty="0">
                <a:latin typeface="Calibri"/>
                <a:cs typeface="Calibri"/>
              </a:rPr>
              <a:t> </a:t>
            </a:r>
            <a:r>
              <a:rPr sz="2325" spc="11" dirty="0">
                <a:latin typeface="Calibri"/>
                <a:cs typeface="Calibri"/>
              </a:rPr>
              <a:t>want</a:t>
            </a:r>
            <a:r>
              <a:rPr sz="2325" spc="-11" dirty="0">
                <a:latin typeface="Calibri"/>
                <a:cs typeface="Calibri"/>
              </a:rPr>
              <a:t> </a:t>
            </a:r>
            <a:r>
              <a:rPr sz="2325" spc="11" dirty="0">
                <a:latin typeface="Calibri"/>
                <a:cs typeface="Calibri"/>
              </a:rPr>
              <a:t>the</a:t>
            </a:r>
            <a:r>
              <a:rPr sz="2325" spc="-21" dirty="0">
                <a:latin typeface="Calibri"/>
                <a:cs typeface="Calibri"/>
              </a:rPr>
              <a:t> </a:t>
            </a:r>
            <a:r>
              <a:rPr sz="2325" spc="-11" dirty="0">
                <a:latin typeface="Calibri"/>
                <a:cs typeface="Calibri"/>
              </a:rPr>
              <a:t>same </a:t>
            </a:r>
            <a:r>
              <a:rPr sz="2325" spc="42" dirty="0">
                <a:latin typeface="Calibri"/>
                <a:cs typeface="Calibri"/>
              </a:rPr>
              <a:t>function</a:t>
            </a:r>
            <a:r>
              <a:rPr sz="2325" spc="-11" dirty="0">
                <a:latin typeface="Calibri"/>
                <a:cs typeface="Calibri"/>
              </a:rPr>
              <a:t> </a:t>
            </a:r>
            <a:r>
              <a:rPr sz="2325" spc="21" dirty="0">
                <a:latin typeface="Calibri"/>
                <a:cs typeface="Calibri"/>
              </a:rPr>
              <a:t>to</a:t>
            </a:r>
            <a:r>
              <a:rPr sz="2325" spc="-21" dirty="0">
                <a:latin typeface="Calibri"/>
                <a:cs typeface="Calibri"/>
              </a:rPr>
              <a:t> </a:t>
            </a:r>
            <a:r>
              <a:rPr sz="2325" spc="-11" dirty="0">
                <a:latin typeface="Calibri"/>
                <a:cs typeface="Calibri"/>
              </a:rPr>
              <a:t>be </a:t>
            </a:r>
            <a:r>
              <a:rPr sz="2325" spc="-497" dirty="0">
                <a:latin typeface="Calibri"/>
                <a:cs typeface="Calibri"/>
              </a:rPr>
              <a:t> </a:t>
            </a:r>
            <a:r>
              <a:rPr sz="2325" dirty="0">
                <a:latin typeface="Calibri"/>
                <a:cs typeface="Calibri"/>
              </a:rPr>
              <a:t>executed </a:t>
            </a:r>
            <a:r>
              <a:rPr sz="2325" spc="74" dirty="0">
                <a:latin typeface="Calibri"/>
                <a:cs typeface="Calibri"/>
              </a:rPr>
              <a:t>at </a:t>
            </a:r>
            <a:r>
              <a:rPr sz="2325" spc="-21" dirty="0">
                <a:latin typeface="Calibri"/>
                <a:cs typeface="Calibri"/>
              </a:rPr>
              <a:t>each </a:t>
            </a:r>
            <a:r>
              <a:rPr sz="2325" spc="21" dirty="0">
                <a:latin typeface="Calibri"/>
                <a:cs typeface="Calibri"/>
              </a:rPr>
              <a:t>timestep </a:t>
            </a:r>
            <a:r>
              <a:rPr sz="2325" spc="-106" dirty="0">
                <a:latin typeface="Calibri"/>
                <a:cs typeface="Calibri"/>
              </a:rPr>
              <a:t>we</a:t>
            </a:r>
            <a:r>
              <a:rPr sz="2325" spc="-95" dirty="0">
                <a:latin typeface="Calibri"/>
                <a:cs typeface="Calibri"/>
              </a:rPr>
              <a:t> </a:t>
            </a:r>
            <a:r>
              <a:rPr sz="2325" spc="32" dirty="0">
                <a:latin typeface="Calibri"/>
                <a:cs typeface="Calibri"/>
              </a:rPr>
              <a:t>should </a:t>
            </a:r>
            <a:r>
              <a:rPr sz="2325" spc="42" dirty="0">
                <a:latin typeface="Calibri"/>
                <a:cs typeface="Calibri"/>
              </a:rPr>
              <a:t> </a:t>
            </a:r>
            <a:r>
              <a:rPr sz="2325" spc="11" dirty="0">
                <a:latin typeface="Calibri"/>
                <a:cs typeface="Calibri"/>
              </a:rPr>
              <a:t>share</a:t>
            </a:r>
            <a:r>
              <a:rPr sz="2325" spc="21" dirty="0">
                <a:latin typeface="Calibri"/>
                <a:cs typeface="Calibri"/>
              </a:rPr>
              <a:t> </a:t>
            </a:r>
            <a:r>
              <a:rPr sz="2325" spc="11" dirty="0">
                <a:latin typeface="Calibri"/>
                <a:cs typeface="Calibri"/>
              </a:rPr>
              <a:t>the</a:t>
            </a:r>
            <a:r>
              <a:rPr sz="2325" spc="21" dirty="0">
                <a:latin typeface="Calibri"/>
                <a:cs typeface="Calibri"/>
              </a:rPr>
              <a:t> </a:t>
            </a:r>
            <a:r>
              <a:rPr sz="2325" spc="-11" dirty="0">
                <a:latin typeface="Calibri"/>
                <a:cs typeface="Calibri"/>
              </a:rPr>
              <a:t>same</a:t>
            </a:r>
            <a:r>
              <a:rPr sz="2325" dirty="0">
                <a:latin typeface="Calibri"/>
                <a:cs typeface="Calibri"/>
              </a:rPr>
              <a:t> </a:t>
            </a:r>
            <a:r>
              <a:rPr sz="2325" spc="11" dirty="0">
                <a:latin typeface="Calibri"/>
                <a:cs typeface="Calibri"/>
              </a:rPr>
              <a:t>network</a:t>
            </a:r>
            <a:r>
              <a:rPr sz="2325" spc="21" dirty="0">
                <a:latin typeface="Calibri"/>
                <a:cs typeface="Calibri"/>
              </a:rPr>
              <a:t> </a:t>
            </a:r>
            <a:r>
              <a:rPr sz="2325" spc="53" dirty="0">
                <a:latin typeface="Calibri"/>
                <a:cs typeface="Calibri"/>
              </a:rPr>
              <a:t>(i.e.,</a:t>
            </a:r>
            <a:r>
              <a:rPr sz="2325" spc="63" dirty="0">
                <a:latin typeface="Calibri"/>
                <a:cs typeface="Calibri"/>
              </a:rPr>
              <a:t> </a:t>
            </a:r>
            <a:r>
              <a:rPr sz="2325" spc="-11" dirty="0">
                <a:latin typeface="Calibri"/>
                <a:cs typeface="Calibri"/>
              </a:rPr>
              <a:t>same </a:t>
            </a:r>
            <a:r>
              <a:rPr sz="2325" dirty="0">
                <a:latin typeface="Calibri"/>
                <a:cs typeface="Calibri"/>
              </a:rPr>
              <a:t> </a:t>
            </a:r>
            <a:r>
              <a:rPr sz="2325" spc="21" dirty="0">
                <a:latin typeface="Calibri"/>
                <a:cs typeface="Calibri"/>
              </a:rPr>
              <a:t>parameters</a:t>
            </a:r>
            <a:r>
              <a:rPr sz="2325" spc="222" dirty="0">
                <a:latin typeface="Calibri"/>
                <a:cs typeface="Calibri"/>
              </a:rPr>
              <a:t> </a:t>
            </a:r>
            <a:r>
              <a:rPr sz="2325" spc="74" dirty="0">
                <a:latin typeface="Calibri"/>
                <a:cs typeface="Calibri"/>
              </a:rPr>
              <a:t>at</a:t>
            </a:r>
            <a:r>
              <a:rPr sz="2325" spc="232" dirty="0">
                <a:latin typeface="Calibri"/>
                <a:cs typeface="Calibri"/>
              </a:rPr>
              <a:t> </a:t>
            </a:r>
            <a:r>
              <a:rPr sz="2325" spc="-21" dirty="0">
                <a:latin typeface="Calibri"/>
                <a:cs typeface="Calibri"/>
              </a:rPr>
              <a:t>each</a:t>
            </a:r>
            <a:r>
              <a:rPr sz="2325" spc="232" dirty="0">
                <a:latin typeface="Calibri"/>
                <a:cs typeface="Calibri"/>
              </a:rPr>
              <a:t> </a:t>
            </a:r>
            <a:r>
              <a:rPr sz="2325" spc="42" dirty="0">
                <a:latin typeface="Calibri"/>
                <a:cs typeface="Calibri"/>
              </a:rPr>
              <a:t>timestep)</a:t>
            </a:r>
            <a:endParaRPr sz="2325" dirty="0">
              <a:latin typeface="Calibri"/>
              <a:cs typeface="Calibri"/>
            </a:endParaRPr>
          </a:p>
        </p:txBody>
      </p:sp>
      <p:grpSp>
        <p:nvGrpSpPr>
          <p:cNvPr id="43" name="object 43"/>
          <p:cNvGrpSpPr/>
          <p:nvPr/>
        </p:nvGrpSpPr>
        <p:grpSpPr>
          <a:xfrm>
            <a:off x="2983" y="6597315"/>
            <a:ext cx="12173957" cy="250968"/>
            <a:chOff x="0" y="3121507"/>
            <a:chExt cx="5760085" cy="118745"/>
          </a:xfrm>
        </p:grpSpPr>
        <p:sp>
          <p:nvSpPr>
            <p:cNvPr id="44" name="object 44"/>
            <p:cNvSpPr/>
            <p:nvPr/>
          </p:nvSpPr>
          <p:spPr>
            <a:xfrm>
              <a:off x="0" y="3121507"/>
              <a:ext cx="2880360" cy="118745"/>
            </a:xfrm>
            <a:custGeom>
              <a:avLst/>
              <a:gdLst/>
              <a:ahLst/>
              <a:cxnLst/>
              <a:rect l="l" t="t" r="r" b="b"/>
              <a:pathLst>
                <a:path w="2880360" h="118744">
                  <a:moveTo>
                    <a:pt x="2880004" y="0"/>
                  </a:moveTo>
                  <a:lnTo>
                    <a:pt x="0" y="0"/>
                  </a:lnTo>
                  <a:lnTo>
                    <a:pt x="0" y="118490"/>
                  </a:lnTo>
                  <a:lnTo>
                    <a:pt x="2880004" y="118490"/>
                  </a:lnTo>
                  <a:lnTo>
                    <a:pt x="2880004" y="0"/>
                  </a:lnTo>
                  <a:close/>
                </a:path>
              </a:pathLst>
            </a:custGeom>
            <a:solidFill>
              <a:srgbClr val="000000"/>
            </a:solidFill>
          </p:spPr>
          <p:txBody>
            <a:bodyPr wrap="square" lIns="0" tIns="0" rIns="0" bIns="0" rtlCol="0"/>
            <a:lstStyle/>
            <a:p>
              <a:endParaRPr sz="2959"/>
            </a:p>
          </p:txBody>
        </p:sp>
        <p:sp>
          <p:nvSpPr>
            <p:cNvPr id="45" name="object 45"/>
            <p:cNvSpPr/>
            <p:nvPr/>
          </p:nvSpPr>
          <p:spPr>
            <a:xfrm>
              <a:off x="2880004" y="3121507"/>
              <a:ext cx="2880360" cy="118745"/>
            </a:xfrm>
            <a:custGeom>
              <a:avLst/>
              <a:gdLst/>
              <a:ahLst/>
              <a:cxnLst/>
              <a:rect l="l" t="t" r="r" b="b"/>
              <a:pathLst>
                <a:path w="2880360" h="118744">
                  <a:moveTo>
                    <a:pt x="2880004" y="0"/>
                  </a:moveTo>
                  <a:lnTo>
                    <a:pt x="0" y="0"/>
                  </a:lnTo>
                  <a:lnTo>
                    <a:pt x="0" y="118491"/>
                  </a:lnTo>
                  <a:lnTo>
                    <a:pt x="2880004" y="118491"/>
                  </a:lnTo>
                  <a:lnTo>
                    <a:pt x="2880004" y="0"/>
                  </a:lnTo>
                  <a:close/>
                </a:path>
              </a:pathLst>
            </a:custGeom>
            <a:solidFill>
              <a:srgbClr val="3333B2"/>
            </a:solidFill>
          </p:spPr>
          <p:txBody>
            <a:bodyPr wrap="square" lIns="0" tIns="0" rIns="0" bIns="0" rtlCol="0"/>
            <a:lstStyle/>
            <a:p>
              <a:endParaRPr sz="2959"/>
            </a:p>
          </p:txBody>
        </p:sp>
      </p:grpSp>
      <p:sp>
        <p:nvSpPr>
          <p:cNvPr id="46" name="object 46"/>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13/41</a:t>
            </a:r>
            <a:endParaRPr sz="1268">
              <a:latin typeface="Calibri"/>
              <a:cs typeface="Calibri"/>
            </a:endParaRPr>
          </a:p>
        </p:txBody>
      </p:sp>
      <p:sp>
        <p:nvSpPr>
          <p:cNvPr id="47" name="object 47"/>
          <p:cNvSpPr txBox="1">
            <a:spLocks noGrp="1"/>
          </p:cNvSpPr>
          <p:nvPr>
            <p:ph type="ftr" sz="quarter" idx="4294967295"/>
          </p:nvPr>
        </p:nvSpPr>
        <p:spPr>
          <a:xfrm>
            <a:off x="4247265" y="6622863"/>
            <a:ext cx="1641357" cy="359073"/>
          </a:xfrm>
          <a:prstGeom prst="rect">
            <a:avLst/>
          </a:prstGeom>
        </p:spPr>
        <p:txBody>
          <a:bodyPr vert="horz" wrap="square" lIns="0" tIns="0" rIns="0" bIns="0" rtlCol="0">
            <a:spAutoFit/>
          </a:bodyPr>
          <a:lstStyle/>
          <a:p>
            <a:pPr marL="26841">
              <a:lnSpc>
                <a:spcPts val="1416"/>
              </a:lnSpc>
            </a:pPr>
            <a:r>
              <a:rPr spc="159" dirty="0"/>
              <a:t>Mitesh</a:t>
            </a:r>
            <a:r>
              <a:rPr spc="190" dirty="0"/>
              <a:t> </a:t>
            </a:r>
            <a:r>
              <a:rPr spc="201" dirty="0"/>
              <a:t>M.</a:t>
            </a:r>
            <a:r>
              <a:rPr spc="190" dirty="0"/>
              <a:t> </a:t>
            </a:r>
            <a:r>
              <a:rPr spc="222" dirty="0"/>
              <a:t>Khapra</a:t>
            </a:r>
          </a:p>
        </p:txBody>
      </p:sp>
      <p:sp>
        <p:nvSpPr>
          <p:cNvPr id="48" name="object 48"/>
          <p:cNvSpPr txBox="1"/>
          <p:nvPr/>
        </p:nvSpPr>
        <p:spPr>
          <a:xfrm>
            <a:off x="6291298" y="6622863"/>
            <a:ext cx="3290766" cy="179536"/>
          </a:xfrm>
          <a:prstGeom prst="rect">
            <a:avLst/>
          </a:prstGeom>
        </p:spPr>
        <p:txBody>
          <a:bodyPr vert="horz" wrap="square" lIns="0" tIns="0" rIns="0" bIns="0" rtlCol="0">
            <a:spAutoFit/>
          </a:bodyPr>
          <a:lstStyle/>
          <a:p>
            <a:pPr marL="26841">
              <a:lnSpc>
                <a:spcPts val="1416"/>
              </a:lnSpc>
            </a:pPr>
            <a:r>
              <a:rPr sz="1268" spc="201" dirty="0">
                <a:solidFill>
                  <a:srgbClr val="FFFFFF"/>
                </a:solidFill>
                <a:latin typeface="Calibri"/>
                <a:cs typeface="Calibri"/>
                <a:hlinkClick r:id="rId3" action="ppaction://hlinksldjump"/>
              </a:rPr>
              <a:t>CS7015</a:t>
            </a:r>
            <a:r>
              <a:rPr sz="1268" spc="211" dirty="0">
                <a:solidFill>
                  <a:srgbClr val="FFFFFF"/>
                </a:solidFill>
                <a:latin typeface="Calibri"/>
                <a:cs typeface="Calibri"/>
                <a:hlinkClick r:id="rId3" action="ppaction://hlinksldjump"/>
              </a:rPr>
              <a:t> </a:t>
            </a:r>
            <a:r>
              <a:rPr sz="1268" spc="180" dirty="0">
                <a:solidFill>
                  <a:srgbClr val="FFFFFF"/>
                </a:solidFill>
                <a:latin typeface="Calibri"/>
                <a:cs typeface="Calibri"/>
                <a:hlinkClick r:id="rId3" action="ppaction://hlinksldjump"/>
              </a:rPr>
              <a:t>(Deep</a:t>
            </a:r>
            <a:r>
              <a:rPr sz="1268" spc="211" dirty="0">
                <a:solidFill>
                  <a:srgbClr val="FFFFFF"/>
                </a:solidFill>
                <a:latin typeface="Calibri"/>
                <a:cs typeface="Calibri"/>
                <a:hlinkClick r:id="rId3" action="ppaction://hlinksldjump"/>
              </a:rPr>
              <a:t> </a:t>
            </a:r>
            <a:r>
              <a:rPr sz="1268" spc="190" dirty="0">
                <a:solidFill>
                  <a:srgbClr val="FFFFFF"/>
                </a:solidFill>
                <a:latin typeface="Calibri"/>
                <a:cs typeface="Calibri"/>
                <a:hlinkClick r:id="rId3" action="ppaction://hlinksldjump"/>
              </a:rPr>
              <a:t>Learning)</a:t>
            </a:r>
            <a:r>
              <a:rPr sz="1268" spc="211" dirty="0">
                <a:solidFill>
                  <a:srgbClr val="FFFFFF"/>
                </a:solidFill>
                <a:latin typeface="Calibri"/>
                <a:cs typeface="Calibri"/>
                <a:hlinkClick r:id="rId3" action="ppaction://hlinksldjump"/>
              </a:rPr>
              <a:t> </a:t>
            </a:r>
            <a:r>
              <a:rPr sz="1268" spc="95" dirty="0">
                <a:solidFill>
                  <a:srgbClr val="FFFFFF"/>
                </a:solidFill>
                <a:latin typeface="Calibri"/>
                <a:cs typeface="Calibri"/>
                <a:hlinkClick r:id="rId3" action="ppaction://hlinksldjump"/>
              </a:rPr>
              <a:t>:</a:t>
            </a:r>
            <a:r>
              <a:rPr sz="1268" spc="370" dirty="0">
                <a:solidFill>
                  <a:srgbClr val="FFFFFF"/>
                </a:solidFill>
                <a:latin typeface="Calibri"/>
                <a:cs typeface="Calibri"/>
                <a:hlinkClick r:id="rId3" action="ppaction://hlinksldjump"/>
              </a:rPr>
              <a:t> </a:t>
            </a:r>
            <a:r>
              <a:rPr sz="1268" spc="169" dirty="0">
                <a:solidFill>
                  <a:srgbClr val="FFFFFF"/>
                </a:solidFill>
                <a:latin typeface="Calibri"/>
                <a:cs typeface="Calibri"/>
                <a:hlinkClick r:id="rId3" action="ppaction://hlinksldjump"/>
              </a:rPr>
              <a:t>Lecture</a:t>
            </a:r>
            <a:r>
              <a:rPr sz="1268" spc="211" dirty="0">
                <a:solidFill>
                  <a:srgbClr val="FFFFFF"/>
                </a:solidFill>
                <a:latin typeface="Calibri"/>
                <a:cs typeface="Calibri"/>
                <a:hlinkClick r:id="rId3" action="ppaction://hlinksldjump"/>
              </a:rPr>
              <a:t> </a:t>
            </a:r>
            <a:r>
              <a:rPr sz="1268" spc="127" dirty="0">
                <a:solidFill>
                  <a:srgbClr val="FFFFFF"/>
                </a:solidFill>
                <a:latin typeface="Calibri"/>
                <a:cs typeface="Calibri"/>
                <a:hlinkClick r:id="rId3" action="ppaction://hlinksldjump"/>
              </a:rPr>
              <a:t>14</a:t>
            </a:r>
            <a:endParaRPr sz="1268">
              <a:latin typeface="Calibri"/>
              <a:cs typeface="Calibri"/>
            </a:endParaRPr>
          </a:p>
        </p:txBody>
      </p:sp>
      <p:sp>
        <p:nvSpPr>
          <p:cNvPr id="49" name="Rectangle 48"/>
          <p:cNvSpPr/>
          <p:nvPr/>
        </p:nvSpPr>
        <p:spPr>
          <a:xfrm>
            <a:off x="6460036" y="1845294"/>
            <a:ext cx="4841454" cy="307777"/>
          </a:xfrm>
          <a:prstGeom prst="rect">
            <a:avLst/>
          </a:prstGeom>
        </p:spPr>
        <p:txBody>
          <a:bodyPr wrap="none">
            <a:spAutoFit/>
          </a:bodyPr>
          <a:lstStyle/>
          <a:p>
            <a:r>
              <a:rPr lang="en-US" spc="60" dirty="0"/>
              <a:t>What</a:t>
            </a:r>
            <a:r>
              <a:rPr lang="en-US" spc="160" dirty="0"/>
              <a:t> </a:t>
            </a:r>
            <a:r>
              <a:rPr lang="en-US" spc="20" dirty="0"/>
              <a:t>is</a:t>
            </a:r>
            <a:r>
              <a:rPr lang="en-US" spc="160" dirty="0"/>
              <a:t> </a:t>
            </a:r>
            <a:r>
              <a:rPr lang="en-US" spc="5" dirty="0"/>
              <a:t>the</a:t>
            </a:r>
            <a:r>
              <a:rPr lang="en-US" spc="160" dirty="0"/>
              <a:t> </a:t>
            </a:r>
            <a:r>
              <a:rPr lang="en-US" spc="20" dirty="0"/>
              <a:t>function</a:t>
            </a:r>
            <a:r>
              <a:rPr lang="en-US" spc="165" dirty="0"/>
              <a:t> </a:t>
            </a:r>
            <a:r>
              <a:rPr lang="en-US" spc="15" dirty="0"/>
              <a:t>being</a:t>
            </a:r>
            <a:r>
              <a:rPr lang="en-US" spc="160" dirty="0"/>
              <a:t> </a:t>
            </a:r>
            <a:r>
              <a:rPr lang="en-US" dirty="0"/>
              <a:t>executed </a:t>
            </a:r>
            <a:r>
              <a:rPr lang="en-US" spc="-235" dirty="0"/>
              <a:t> </a:t>
            </a:r>
            <a:r>
              <a:rPr lang="en-US" spc="35" dirty="0"/>
              <a:t>at</a:t>
            </a:r>
            <a:r>
              <a:rPr lang="en-US" spc="105" dirty="0"/>
              <a:t> </a:t>
            </a:r>
            <a:r>
              <a:rPr lang="en-US" spc="-10" dirty="0"/>
              <a:t>each</a:t>
            </a:r>
            <a:r>
              <a:rPr lang="en-US" spc="114" dirty="0"/>
              <a:t> </a:t>
            </a:r>
            <a:r>
              <a:rPr lang="en-US" spc="15" dirty="0"/>
              <a:t>time</a:t>
            </a:r>
            <a:r>
              <a:rPr lang="en-US" spc="110" dirty="0"/>
              <a:t> </a:t>
            </a:r>
            <a:r>
              <a:rPr lang="en-US" dirty="0"/>
              <a:t>step</a:t>
            </a:r>
            <a:r>
              <a:rPr lang="en-US" spc="114" dirty="0"/>
              <a:t> </a:t>
            </a:r>
            <a:r>
              <a:rPr lang="en-US" spc="5" dirty="0"/>
              <a:t>?</a:t>
            </a:r>
            <a:endParaRPr lang="en-IN" dirty="0"/>
          </a:p>
        </p:txBody>
      </p:sp>
      <p:sp>
        <p:nvSpPr>
          <p:cNvPr id="50" name="Title 1"/>
          <p:cNvSpPr>
            <a:spLocks noGrp="1"/>
          </p:cNvSpPr>
          <p:nvPr>
            <p:ph type="title"/>
          </p:nvPr>
        </p:nvSpPr>
        <p:spPr>
          <a:xfrm>
            <a:off x="1097280" y="162367"/>
            <a:ext cx="10058400" cy="1109772"/>
          </a:xfrm>
        </p:spPr>
        <p:txBody>
          <a:bodyPr/>
          <a:lstStyle/>
          <a:p>
            <a:r>
              <a:rPr lang="en-IN" spc="32" dirty="0"/>
              <a:t>Sequence </a:t>
            </a:r>
            <a:r>
              <a:rPr lang="en-IN" spc="32" dirty="0" smtClean="0"/>
              <a:t>Learning : RNN </a:t>
            </a:r>
            <a:endParaRPr lang="en-IN" dirty="0"/>
          </a:p>
        </p:txBody>
      </p:sp>
    </p:spTree>
    <p:extLst>
      <p:ext uri="{BB962C8B-B14F-4D97-AF65-F5344CB8AC3E}">
        <p14:creationId xmlns:p14="http://schemas.microsoft.com/office/powerpoint/2010/main" val="319228999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494" y="3058733"/>
            <a:ext cx="240229" cy="620038"/>
            <a:chOff x="527329" y="1447234"/>
            <a:chExt cx="113664" cy="293370"/>
          </a:xfrm>
        </p:grpSpPr>
        <p:sp>
          <p:nvSpPr>
            <p:cNvPr id="3" name="object 3"/>
            <p:cNvSpPr/>
            <p:nvPr/>
          </p:nvSpPr>
          <p:spPr>
            <a:xfrm>
              <a:off x="529869"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4" name="object 4"/>
            <p:cNvSpPr/>
            <p:nvPr/>
          </p:nvSpPr>
          <p:spPr>
            <a:xfrm>
              <a:off x="529869"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5" name="object 5"/>
          <p:cNvSpPr txBox="1"/>
          <p:nvPr/>
        </p:nvSpPr>
        <p:spPr>
          <a:xfrm>
            <a:off x="1262706"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6" name="object 6"/>
          <p:cNvSpPr txBox="1"/>
          <p:nvPr/>
        </p:nvSpPr>
        <p:spPr>
          <a:xfrm>
            <a:off x="1265202"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7" name="object 7"/>
          <p:cNvGrpSpPr/>
          <p:nvPr/>
        </p:nvGrpSpPr>
        <p:grpSpPr>
          <a:xfrm>
            <a:off x="1117494" y="4276127"/>
            <a:ext cx="240229" cy="468384"/>
            <a:chOff x="527329" y="2023241"/>
            <a:chExt cx="113664" cy="221615"/>
          </a:xfrm>
        </p:grpSpPr>
        <p:sp>
          <p:nvSpPr>
            <p:cNvPr id="8" name="object 8"/>
            <p:cNvSpPr/>
            <p:nvPr/>
          </p:nvSpPr>
          <p:spPr>
            <a:xfrm>
              <a:off x="529869"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9" name="object 9"/>
            <p:cNvSpPr/>
            <p:nvPr/>
          </p:nvSpPr>
          <p:spPr>
            <a:xfrm>
              <a:off x="529869"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10" name="object 10"/>
          <p:cNvSpPr txBox="1"/>
          <p:nvPr/>
        </p:nvSpPr>
        <p:spPr>
          <a:xfrm>
            <a:off x="1048296"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1</a:t>
            </a:r>
            <a:endParaRPr sz="1585" baseline="-11111">
              <a:latin typeface="Calibri"/>
              <a:cs typeface="Calibri"/>
            </a:endParaRPr>
          </a:p>
        </p:txBody>
      </p:sp>
      <p:grpSp>
        <p:nvGrpSpPr>
          <p:cNvPr id="11" name="object 11"/>
          <p:cNvGrpSpPr/>
          <p:nvPr/>
        </p:nvGrpSpPr>
        <p:grpSpPr>
          <a:xfrm>
            <a:off x="1117494" y="1689164"/>
            <a:ext cx="240229" cy="2592888"/>
            <a:chOff x="527329" y="799225"/>
            <a:chExt cx="113664" cy="1226820"/>
          </a:xfrm>
        </p:grpSpPr>
        <p:sp>
          <p:nvSpPr>
            <p:cNvPr id="12" name="object 12"/>
            <p:cNvSpPr/>
            <p:nvPr/>
          </p:nvSpPr>
          <p:spPr>
            <a:xfrm>
              <a:off x="583869"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13" name="object 13"/>
            <p:cNvSpPr/>
            <p:nvPr/>
          </p:nvSpPr>
          <p:spPr>
            <a:xfrm>
              <a:off x="553503"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14" name="object 14"/>
            <p:cNvSpPr/>
            <p:nvPr/>
          </p:nvSpPr>
          <p:spPr>
            <a:xfrm>
              <a:off x="529869"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15" name="object 15"/>
            <p:cNvSpPr/>
            <p:nvPr/>
          </p:nvSpPr>
          <p:spPr>
            <a:xfrm>
              <a:off x="529869"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16" name="object 16"/>
          <p:cNvSpPr txBox="1"/>
          <p:nvPr/>
        </p:nvSpPr>
        <p:spPr>
          <a:xfrm>
            <a:off x="1053503"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1</a:t>
            </a:r>
            <a:endParaRPr sz="1585" baseline="-11111">
              <a:latin typeface="Calibri"/>
              <a:cs typeface="Calibri"/>
            </a:endParaRPr>
          </a:p>
        </p:txBody>
      </p:sp>
      <p:grpSp>
        <p:nvGrpSpPr>
          <p:cNvPr id="17" name="object 17"/>
          <p:cNvGrpSpPr/>
          <p:nvPr/>
        </p:nvGrpSpPr>
        <p:grpSpPr>
          <a:xfrm>
            <a:off x="1167465" y="2308578"/>
            <a:ext cx="139576" cy="750220"/>
            <a:chOff x="550973" y="1092299"/>
            <a:chExt cx="66040" cy="354965"/>
          </a:xfrm>
        </p:grpSpPr>
        <p:sp>
          <p:nvSpPr>
            <p:cNvPr id="18" name="object 18"/>
            <p:cNvSpPr/>
            <p:nvPr/>
          </p:nvSpPr>
          <p:spPr>
            <a:xfrm>
              <a:off x="583869"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19" name="object 19"/>
            <p:cNvSpPr/>
            <p:nvPr/>
          </p:nvSpPr>
          <p:spPr>
            <a:xfrm>
              <a:off x="553503" y="109482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20" name="object 20"/>
          <p:cNvGrpSpPr/>
          <p:nvPr/>
        </p:nvGrpSpPr>
        <p:grpSpPr>
          <a:xfrm>
            <a:off x="1878363" y="3058734"/>
            <a:ext cx="240229" cy="1685645"/>
            <a:chOff x="887333" y="1447234"/>
            <a:chExt cx="113664" cy="797560"/>
          </a:xfrm>
        </p:grpSpPr>
        <p:sp>
          <p:nvSpPr>
            <p:cNvPr id="21" name="object 21"/>
            <p:cNvSpPr/>
            <p:nvPr/>
          </p:nvSpPr>
          <p:spPr>
            <a:xfrm>
              <a:off x="889873"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22" name="object 22"/>
            <p:cNvSpPr/>
            <p:nvPr/>
          </p:nvSpPr>
          <p:spPr>
            <a:xfrm>
              <a:off x="889873"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23" name="object 23"/>
            <p:cNvSpPr/>
            <p:nvPr/>
          </p:nvSpPr>
          <p:spPr>
            <a:xfrm>
              <a:off x="889873"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24" name="object 24"/>
            <p:cNvSpPr/>
            <p:nvPr/>
          </p:nvSpPr>
          <p:spPr>
            <a:xfrm>
              <a:off x="889873"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25" name="object 25"/>
          <p:cNvSpPr txBox="1"/>
          <p:nvPr/>
        </p:nvSpPr>
        <p:spPr>
          <a:xfrm>
            <a:off x="1809146"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2</a:t>
            </a:r>
            <a:endParaRPr sz="1585" baseline="-11111">
              <a:latin typeface="Calibri"/>
              <a:cs typeface="Calibri"/>
            </a:endParaRPr>
          </a:p>
        </p:txBody>
      </p:sp>
      <p:grpSp>
        <p:nvGrpSpPr>
          <p:cNvPr id="26" name="object 26"/>
          <p:cNvGrpSpPr/>
          <p:nvPr/>
        </p:nvGrpSpPr>
        <p:grpSpPr>
          <a:xfrm>
            <a:off x="1878363" y="1689164"/>
            <a:ext cx="240229" cy="2592888"/>
            <a:chOff x="887333" y="799225"/>
            <a:chExt cx="113664" cy="1226820"/>
          </a:xfrm>
        </p:grpSpPr>
        <p:sp>
          <p:nvSpPr>
            <p:cNvPr id="27" name="object 27"/>
            <p:cNvSpPr/>
            <p:nvPr/>
          </p:nvSpPr>
          <p:spPr>
            <a:xfrm>
              <a:off x="943874"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28" name="object 28"/>
            <p:cNvSpPr/>
            <p:nvPr/>
          </p:nvSpPr>
          <p:spPr>
            <a:xfrm>
              <a:off x="913507"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29" name="object 29"/>
            <p:cNvSpPr/>
            <p:nvPr/>
          </p:nvSpPr>
          <p:spPr>
            <a:xfrm>
              <a:off x="889873"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30" name="object 30"/>
            <p:cNvSpPr/>
            <p:nvPr/>
          </p:nvSpPr>
          <p:spPr>
            <a:xfrm>
              <a:off x="889873"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31" name="object 31"/>
          <p:cNvSpPr txBox="1"/>
          <p:nvPr/>
        </p:nvSpPr>
        <p:spPr>
          <a:xfrm>
            <a:off x="1814351"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2</a:t>
            </a:r>
            <a:endParaRPr sz="1585" baseline="-11111">
              <a:latin typeface="Calibri"/>
              <a:cs typeface="Calibri"/>
            </a:endParaRPr>
          </a:p>
        </p:txBody>
      </p:sp>
      <p:sp>
        <p:nvSpPr>
          <p:cNvPr id="32" name="object 32"/>
          <p:cNvSpPr txBox="1"/>
          <p:nvPr/>
        </p:nvSpPr>
        <p:spPr>
          <a:xfrm>
            <a:off x="2023582"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33" name="object 33"/>
          <p:cNvSpPr txBox="1"/>
          <p:nvPr/>
        </p:nvSpPr>
        <p:spPr>
          <a:xfrm>
            <a:off x="2026051"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34" name="object 34"/>
          <p:cNvGrpSpPr/>
          <p:nvPr/>
        </p:nvGrpSpPr>
        <p:grpSpPr>
          <a:xfrm>
            <a:off x="1928335" y="2308578"/>
            <a:ext cx="139576" cy="750220"/>
            <a:chOff x="910977" y="1092299"/>
            <a:chExt cx="66040" cy="354965"/>
          </a:xfrm>
        </p:grpSpPr>
        <p:sp>
          <p:nvSpPr>
            <p:cNvPr id="35" name="object 35"/>
            <p:cNvSpPr/>
            <p:nvPr/>
          </p:nvSpPr>
          <p:spPr>
            <a:xfrm>
              <a:off x="943874"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36" name="object 36"/>
            <p:cNvSpPr/>
            <p:nvPr/>
          </p:nvSpPr>
          <p:spPr>
            <a:xfrm>
              <a:off x="913507" y="109482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37" name="object 37"/>
          <p:cNvGrpSpPr/>
          <p:nvPr/>
        </p:nvGrpSpPr>
        <p:grpSpPr>
          <a:xfrm>
            <a:off x="2639235" y="3058734"/>
            <a:ext cx="240229" cy="1685645"/>
            <a:chOff x="1247338" y="1447234"/>
            <a:chExt cx="113664" cy="797560"/>
          </a:xfrm>
        </p:grpSpPr>
        <p:sp>
          <p:nvSpPr>
            <p:cNvPr id="38" name="object 38"/>
            <p:cNvSpPr/>
            <p:nvPr/>
          </p:nvSpPr>
          <p:spPr>
            <a:xfrm>
              <a:off x="1249878" y="1449774"/>
              <a:ext cx="108585" cy="288290"/>
            </a:xfrm>
            <a:custGeom>
              <a:avLst/>
              <a:gdLst/>
              <a:ahLst/>
              <a:cxnLst/>
              <a:rect l="l" t="t" r="r" b="b"/>
              <a:pathLst>
                <a:path w="108584"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39" name="object 39"/>
            <p:cNvSpPr/>
            <p:nvPr/>
          </p:nvSpPr>
          <p:spPr>
            <a:xfrm>
              <a:off x="1249878" y="1449774"/>
              <a:ext cx="108585" cy="288290"/>
            </a:xfrm>
            <a:custGeom>
              <a:avLst/>
              <a:gdLst/>
              <a:ahLst/>
              <a:cxnLst/>
              <a:rect l="l" t="t" r="r" b="b"/>
              <a:pathLst>
                <a:path w="108584"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40" name="object 40"/>
            <p:cNvSpPr/>
            <p:nvPr/>
          </p:nvSpPr>
          <p:spPr>
            <a:xfrm>
              <a:off x="1249878" y="2025781"/>
              <a:ext cx="108585" cy="216535"/>
            </a:xfrm>
            <a:custGeom>
              <a:avLst/>
              <a:gdLst/>
              <a:ahLst/>
              <a:cxnLst/>
              <a:rect l="l" t="t" r="r" b="b"/>
              <a:pathLst>
                <a:path w="108584"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41" name="object 41"/>
            <p:cNvSpPr/>
            <p:nvPr/>
          </p:nvSpPr>
          <p:spPr>
            <a:xfrm>
              <a:off x="1249878" y="2025781"/>
              <a:ext cx="108585" cy="216535"/>
            </a:xfrm>
            <a:custGeom>
              <a:avLst/>
              <a:gdLst/>
              <a:ahLst/>
              <a:cxnLst/>
              <a:rect l="l" t="t" r="r" b="b"/>
              <a:pathLst>
                <a:path w="108584"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42" name="object 42"/>
          <p:cNvSpPr txBox="1"/>
          <p:nvPr/>
        </p:nvSpPr>
        <p:spPr>
          <a:xfrm>
            <a:off x="2570020"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3</a:t>
            </a:r>
            <a:endParaRPr sz="1585" baseline="-11111">
              <a:latin typeface="Calibri"/>
              <a:cs typeface="Calibri"/>
            </a:endParaRPr>
          </a:p>
        </p:txBody>
      </p:sp>
      <p:grpSp>
        <p:nvGrpSpPr>
          <p:cNvPr id="43" name="object 43"/>
          <p:cNvGrpSpPr/>
          <p:nvPr/>
        </p:nvGrpSpPr>
        <p:grpSpPr>
          <a:xfrm>
            <a:off x="2639235" y="1689164"/>
            <a:ext cx="240229" cy="2592888"/>
            <a:chOff x="1247338" y="799225"/>
            <a:chExt cx="113664" cy="1226820"/>
          </a:xfrm>
        </p:grpSpPr>
        <p:sp>
          <p:nvSpPr>
            <p:cNvPr id="44" name="object 44"/>
            <p:cNvSpPr/>
            <p:nvPr/>
          </p:nvSpPr>
          <p:spPr>
            <a:xfrm>
              <a:off x="1303878"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45" name="object 45"/>
            <p:cNvSpPr/>
            <p:nvPr/>
          </p:nvSpPr>
          <p:spPr>
            <a:xfrm>
              <a:off x="1273512" y="174283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46" name="object 46"/>
            <p:cNvSpPr/>
            <p:nvPr/>
          </p:nvSpPr>
          <p:spPr>
            <a:xfrm>
              <a:off x="1249878" y="801765"/>
              <a:ext cx="108585" cy="288290"/>
            </a:xfrm>
            <a:custGeom>
              <a:avLst/>
              <a:gdLst/>
              <a:ahLst/>
              <a:cxnLst/>
              <a:rect l="l" t="t" r="r" b="b"/>
              <a:pathLst>
                <a:path w="108584"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47" name="object 47"/>
            <p:cNvSpPr/>
            <p:nvPr/>
          </p:nvSpPr>
          <p:spPr>
            <a:xfrm>
              <a:off x="1249878" y="801765"/>
              <a:ext cx="108585" cy="288290"/>
            </a:xfrm>
            <a:custGeom>
              <a:avLst/>
              <a:gdLst/>
              <a:ahLst/>
              <a:cxnLst/>
              <a:rect l="l" t="t" r="r" b="b"/>
              <a:pathLst>
                <a:path w="108584"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48" name="object 48"/>
          <p:cNvSpPr txBox="1"/>
          <p:nvPr/>
        </p:nvSpPr>
        <p:spPr>
          <a:xfrm>
            <a:off x="2575227"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3</a:t>
            </a:r>
            <a:endParaRPr sz="1585" baseline="-11111">
              <a:latin typeface="Calibri"/>
              <a:cs typeface="Calibri"/>
            </a:endParaRPr>
          </a:p>
        </p:txBody>
      </p:sp>
      <p:sp>
        <p:nvSpPr>
          <p:cNvPr id="49" name="object 49"/>
          <p:cNvSpPr txBox="1"/>
          <p:nvPr/>
        </p:nvSpPr>
        <p:spPr>
          <a:xfrm>
            <a:off x="2784430"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50" name="object 50"/>
          <p:cNvSpPr txBox="1"/>
          <p:nvPr/>
        </p:nvSpPr>
        <p:spPr>
          <a:xfrm>
            <a:off x="2786927"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51" name="object 51"/>
          <p:cNvGrpSpPr/>
          <p:nvPr/>
        </p:nvGrpSpPr>
        <p:grpSpPr>
          <a:xfrm>
            <a:off x="2689206" y="2308578"/>
            <a:ext cx="139576" cy="750220"/>
            <a:chOff x="1270982" y="1092299"/>
            <a:chExt cx="66040" cy="354965"/>
          </a:xfrm>
        </p:grpSpPr>
        <p:sp>
          <p:nvSpPr>
            <p:cNvPr id="52" name="object 52"/>
            <p:cNvSpPr/>
            <p:nvPr/>
          </p:nvSpPr>
          <p:spPr>
            <a:xfrm>
              <a:off x="1303878"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53" name="object 53"/>
            <p:cNvSpPr/>
            <p:nvPr/>
          </p:nvSpPr>
          <p:spPr>
            <a:xfrm>
              <a:off x="1273512" y="1094829"/>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grpSp>
        <p:nvGrpSpPr>
          <p:cNvPr id="54" name="object 54"/>
          <p:cNvGrpSpPr/>
          <p:nvPr/>
        </p:nvGrpSpPr>
        <p:grpSpPr>
          <a:xfrm>
            <a:off x="3400105" y="3058734"/>
            <a:ext cx="240229" cy="1685645"/>
            <a:chOff x="1607342" y="1447234"/>
            <a:chExt cx="113664" cy="797560"/>
          </a:xfrm>
        </p:grpSpPr>
        <p:sp>
          <p:nvSpPr>
            <p:cNvPr id="55" name="object 55"/>
            <p:cNvSpPr/>
            <p:nvPr/>
          </p:nvSpPr>
          <p:spPr>
            <a:xfrm>
              <a:off x="1609882" y="1449774"/>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56" name="object 56"/>
            <p:cNvSpPr/>
            <p:nvPr/>
          </p:nvSpPr>
          <p:spPr>
            <a:xfrm>
              <a:off x="1609882" y="1449774"/>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57" name="object 57"/>
            <p:cNvSpPr/>
            <p:nvPr/>
          </p:nvSpPr>
          <p:spPr>
            <a:xfrm>
              <a:off x="1609882" y="2025781"/>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58" name="object 58"/>
            <p:cNvSpPr/>
            <p:nvPr/>
          </p:nvSpPr>
          <p:spPr>
            <a:xfrm>
              <a:off x="1609882" y="2025781"/>
              <a:ext cx="108585" cy="216535"/>
            </a:xfrm>
            <a:custGeom>
              <a:avLst/>
              <a:gdLst/>
              <a:ahLst/>
              <a:cxnLst/>
              <a:rect l="l" t="t" r="r" b="b"/>
              <a:pathLst>
                <a:path w="108585" h="216535">
                  <a:moveTo>
                    <a:pt x="0" y="216002"/>
                  </a:moveTo>
                  <a:lnTo>
                    <a:pt x="108000" y="216002"/>
                  </a:lnTo>
                  <a:lnTo>
                    <a:pt x="108000" y="0"/>
                  </a:lnTo>
                  <a:lnTo>
                    <a:pt x="0" y="0"/>
                  </a:lnTo>
                  <a:lnTo>
                    <a:pt x="0" y="216002"/>
                  </a:lnTo>
                  <a:close/>
                </a:path>
              </a:pathLst>
            </a:custGeom>
            <a:ln w="5060">
              <a:solidFill>
                <a:srgbClr val="000000"/>
              </a:solidFill>
            </a:ln>
          </p:spPr>
          <p:txBody>
            <a:bodyPr wrap="square" lIns="0" tIns="0" rIns="0" bIns="0" rtlCol="0"/>
            <a:lstStyle/>
            <a:p>
              <a:endParaRPr sz="2959"/>
            </a:p>
          </p:txBody>
        </p:sp>
      </p:grpSp>
      <p:sp>
        <p:nvSpPr>
          <p:cNvPr id="59" name="object 59"/>
          <p:cNvSpPr txBox="1"/>
          <p:nvPr/>
        </p:nvSpPr>
        <p:spPr>
          <a:xfrm>
            <a:off x="3330870" y="4721966"/>
            <a:ext cx="365044" cy="220866"/>
          </a:xfrm>
          <a:prstGeom prst="rect">
            <a:avLst/>
          </a:prstGeom>
        </p:spPr>
        <p:txBody>
          <a:bodyPr vert="horz" wrap="square" lIns="0" tIns="25499" rIns="0" bIns="0" rtlCol="0">
            <a:spAutoFit/>
          </a:bodyPr>
          <a:lstStyle/>
          <a:p>
            <a:pPr marL="80524">
              <a:spcBef>
                <a:spcPts val="201"/>
              </a:spcBef>
            </a:pPr>
            <a:r>
              <a:rPr sz="1268" i="1" spc="254" dirty="0">
                <a:latin typeface="Calibri"/>
                <a:cs typeface="Calibri"/>
              </a:rPr>
              <a:t>x</a:t>
            </a:r>
            <a:r>
              <a:rPr sz="1585" spc="378" baseline="-11111" dirty="0">
                <a:latin typeface="Calibri"/>
                <a:cs typeface="Calibri"/>
              </a:rPr>
              <a:t>4</a:t>
            </a:r>
            <a:endParaRPr sz="1585" baseline="-11111">
              <a:latin typeface="Calibri"/>
              <a:cs typeface="Calibri"/>
            </a:endParaRPr>
          </a:p>
        </p:txBody>
      </p:sp>
      <p:grpSp>
        <p:nvGrpSpPr>
          <p:cNvPr id="60" name="object 60"/>
          <p:cNvGrpSpPr/>
          <p:nvPr/>
        </p:nvGrpSpPr>
        <p:grpSpPr>
          <a:xfrm>
            <a:off x="3400105" y="1689164"/>
            <a:ext cx="240229" cy="2592888"/>
            <a:chOff x="1607342" y="799225"/>
            <a:chExt cx="113664" cy="1226820"/>
          </a:xfrm>
        </p:grpSpPr>
        <p:sp>
          <p:nvSpPr>
            <p:cNvPr id="61" name="object 61"/>
            <p:cNvSpPr/>
            <p:nvPr/>
          </p:nvSpPr>
          <p:spPr>
            <a:xfrm>
              <a:off x="1663883" y="1745369"/>
              <a:ext cx="0" cy="278130"/>
            </a:xfrm>
            <a:custGeom>
              <a:avLst/>
              <a:gdLst/>
              <a:ahLst/>
              <a:cxnLst/>
              <a:rect l="l" t="t" r="r" b="b"/>
              <a:pathLst>
                <a:path h="278130">
                  <a:moveTo>
                    <a:pt x="0" y="277881"/>
                  </a:moveTo>
                  <a:lnTo>
                    <a:pt x="0" y="0"/>
                  </a:lnTo>
                </a:path>
              </a:pathLst>
            </a:custGeom>
            <a:ln w="5060">
              <a:solidFill>
                <a:srgbClr val="000000"/>
              </a:solidFill>
            </a:ln>
          </p:spPr>
          <p:txBody>
            <a:bodyPr wrap="square" lIns="0" tIns="0" rIns="0" bIns="0" rtlCol="0"/>
            <a:lstStyle/>
            <a:p>
              <a:endParaRPr sz="2959"/>
            </a:p>
          </p:txBody>
        </p:sp>
        <p:sp>
          <p:nvSpPr>
            <p:cNvPr id="62" name="object 62"/>
            <p:cNvSpPr/>
            <p:nvPr/>
          </p:nvSpPr>
          <p:spPr>
            <a:xfrm>
              <a:off x="1633516" y="1742838"/>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63" name="object 63"/>
            <p:cNvSpPr/>
            <p:nvPr/>
          </p:nvSpPr>
          <p:spPr>
            <a:xfrm>
              <a:off x="1609882" y="801765"/>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64" name="object 64"/>
            <p:cNvSpPr/>
            <p:nvPr/>
          </p:nvSpPr>
          <p:spPr>
            <a:xfrm>
              <a:off x="1609882" y="801765"/>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65" name="object 65"/>
          <p:cNvSpPr txBox="1"/>
          <p:nvPr/>
        </p:nvSpPr>
        <p:spPr>
          <a:xfrm>
            <a:off x="3336076" y="1450122"/>
            <a:ext cx="354308" cy="220866"/>
          </a:xfrm>
          <a:prstGeom prst="rect">
            <a:avLst/>
          </a:prstGeom>
        </p:spPr>
        <p:txBody>
          <a:bodyPr vert="horz" wrap="square" lIns="0" tIns="25499" rIns="0" bIns="0" rtlCol="0">
            <a:spAutoFit/>
          </a:bodyPr>
          <a:lstStyle/>
          <a:p>
            <a:pPr marL="80524">
              <a:spcBef>
                <a:spcPts val="201"/>
              </a:spcBef>
            </a:pPr>
            <a:r>
              <a:rPr sz="1268" i="1" spc="201" dirty="0">
                <a:latin typeface="Calibri"/>
                <a:cs typeface="Calibri"/>
              </a:rPr>
              <a:t>y</a:t>
            </a:r>
            <a:r>
              <a:rPr sz="1585" spc="300" baseline="-11111" dirty="0">
                <a:latin typeface="Calibri"/>
                <a:cs typeface="Calibri"/>
              </a:rPr>
              <a:t>4</a:t>
            </a:r>
            <a:endParaRPr sz="1585" baseline="-11111">
              <a:latin typeface="Calibri"/>
              <a:cs typeface="Calibri"/>
            </a:endParaRPr>
          </a:p>
        </p:txBody>
      </p:sp>
      <p:sp>
        <p:nvSpPr>
          <p:cNvPr id="66" name="object 66"/>
          <p:cNvSpPr txBox="1"/>
          <p:nvPr/>
        </p:nvSpPr>
        <p:spPr>
          <a:xfrm>
            <a:off x="3545279"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67" name="object 67"/>
          <p:cNvSpPr txBox="1"/>
          <p:nvPr/>
        </p:nvSpPr>
        <p:spPr>
          <a:xfrm>
            <a:off x="3547775"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68" name="object 68"/>
          <p:cNvGrpSpPr/>
          <p:nvPr/>
        </p:nvGrpSpPr>
        <p:grpSpPr>
          <a:xfrm>
            <a:off x="3450076" y="2308578"/>
            <a:ext cx="139576" cy="750220"/>
            <a:chOff x="1630986" y="1092299"/>
            <a:chExt cx="66040" cy="354965"/>
          </a:xfrm>
        </p:grpSpPr>
        <p:sp>
          <p:nvSpPr>
            <p:cNvPr id="69" name="object 69"/>
            <p:cNvSpPr/>
            <p:nvPr/>
          </p:nvSpPr>
          <p:spPr>
            <a:xfrm>
              <a:off x="1663883"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70" name="object 70"/>
            <p:cNvSpPr/>
            <p:nvPr/>
          </p:nvSpPr>
          <p:spPr>
            <a:xfrm>
              <a:off x="1633516" y="1094829"/>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sp>
        <p:nvSpPr>
          <p:cNvPr id="71" name="object 71"/>
          <p:cNvSpPr txBox="1"/>
          <p:nvPr/>
        </p:nvSpPr>
        <p:spPr>
          <a:xfrm>
            <a:off x="1301816" y="3089881"/>
            <a:ext cx="3286740" cy="382183"/>
          </a:xfrm>
          <a:prstGeom prst="rect">
            <a:avLst/>
          </a:prstGeom>
        </p:spPr>
        <p:txBody>
          <a:bodyPr vert="horz" wrap="square" lIns="0" tIns="24157" rIns="0" bIns="0" rtlCol="0">
            <a:spAutoFit/>
          </a:bodyPr>
          <a:lstStyle/>
          <a:p>
            <a:pPr marL="107366">
              <a:spcBef>
                <a:spcPts val="190"/>
              </a:spcBef>
              <a:tabLst>
                <a:tab pos="866977" algn="l"/>
                <a:tab pos="1627934" algn="l"/>
                <a:tab pos="2388889" algn="l"/>
              </a:tabLst>
            </a:pPr>
            <a:r>
              <a:rPr sz="2325" i="1" spc="169" dirty="0">
                <a:latin typeface="Calibri"/>
                <a:cs typeface="Calibri"/>
              </a:rPr>
              <a:t>s</a:t>
            </a:r>
            <a:r>
              <a:rPr sz="2536" spc="46" baseline="-10416" dirty="0">
                <a:latin typeface="Calibri"/>
                <a:cs typeface="Calibri"/>
              </a:rPr>
              <a:t>1	</a:t>
            </a:r>
            <a:r>
              <a:rPr sz="2325" i="1" spc="169" dirty="0">
                <a:latin typeface="Calibri"/>
                <a:cs typeface="Calibri"/>
              </a:rPr>
              <a:t>s</a:t>
            </a:r>
            <a:r>
              <a:rPr sz="2536" spc="46" baseline="-10416" dirty="0">
                <a:latin typeface="Calibri"/>
                <a:cs typeface="Calibri"/>
              </a:rPr>
              <a:t>2	</a:t>
            </a:r>
            <a:r>
              <a:rPr sz="2325" i="1" spc="169" dirty="0">
                <a:latin typeface="Calibri"/>
                <a:cs typeface="Calibri"/>
              </a:rPr>
              <a:t>s</a:t>
            </a:r>
            <a:r>
              <a:rPr sz="2536" spc="46" baseline="-10416" dirty="0">
                <a:latin typeface="Calibri"/>
                <a:cs typeface="Calibri"/>
              </a:rPr>
              <a:t>3	</a:t>
            </a:r>
            <a:r>
              <a:rPr sz="2325" i="1" spc="169" dirty="0">
                <a:latin typeface="Calibri"/>
                <a:cs typeface="Calibri"/>
              </a:rPr>
              <a:t>s</a:t>
            </a:r>
            <a:r>
              <a:rPr sz="2536" spc="46" baseline="-10416" dirty="0">
                <a:latin typeface="Calibri"/>
                <a:cs typeface="Calibri"/>
              </a:rPr>
              <a:t>4  </a:t>
            </a:r>
            <a:r>
              <a:rPr sz="2536" spc="-46" baseline="-10416" dirty="0">
                <a:latin typeface="Calibri"/>
                <a:cs typeface="Calibri"/>
              </a:rPr>
              <a:t> </a:t>
            </a:r>
            <a:r>
              <a:rPr sz="3487" spc="63" baseline="5050" dirty="0">
                <a:latin typeface="Calibri"/>
                <a:cs typeface="Calibri"/>
              </a:rPr>
              <a:t>.</a:t>
            </a:r>
            <a:r>
              <a:rPr sz="3487" spc="-220" baseline="5050" dirty="0">
                <a:latin typeface="Calibri"/>
                <a:cs typeface="Calibri"/>
              </a:rPr>
              <a:t> </a:t>
            </a:r>
            <a:r>
              <a:rPr sz="3487" spc="63" baseline="5050" dirty="0">
                <a:latin typeface="Calibri"/>
                <a:cs typeface="Calibri"/>
              </a:rPr>
              <a:t>.</a:t>
            </a:r>
            <a:r>
              <a:rPr sz="3487" spc="-220" baseline="5050" dirty="0">
                <a:latin typeface="Calibri"/>
                <a:cs typeface="Calibri"/>
              </a:rPr>
              <a:t> </a:t>
            </a:r>
            <a:r>
              <a:rPr sz="3487" spc="63" baseline="5050" dirty="0">
                <a:latin typeface="Calibri"/>
                <a:cs typeface="Calibri"/>
              </a:rPr>
              <a:t>.</a:t>
            </a:r>
            <a:endParaRPr sz="3487" baseline="5050">
              <a:latin typeface="Calibri"/>
              <a:cs typeface="Calibri"/>
            </a:endParaRPr>
          </a:p>
        </p:txBody>
      </p:sp>
      <p:grpSp>
        <p:nvGrpSpPr>
          <p:cNvPr id="72" name="object 72"/>
          <p:cNvGrpSpPr/>
          <p:nvPr/>
        </p:nvGrpSpPr>
        <p:grpSpPr>
          <a:xfrm>
            <a:off x="4921846" y="1689165"/>
            <a:ext cx="240229" cy="3054561"/>
            <a:chOff x="2327351" y="799225"/>
            <a:chExt cx="113664" cy="1445260"/>
          </a:xfrm>
        </p:grpSpPr>
        <p:sp>
          <p:nvSpPr>
            <p:cNvPr id="73" name="object 73"/>
            <p:cNvSpPr/>
            <p:nvPr/>
          </p:nvSpPr>
          <p:spPr>
            <a:xfrm>
              <a:off x="2329891" y="1449774"/>
              <a:ext cx="108585" cy="288290"/>
            </a:xfrm>
            <a:custGeom>
              <a:avLst/>
              <a:gdLst/>
              <a:ahLst/>
              <a:cxnLst/>
              <a:rect l="l" t="t" r="r" b="b"/>
              <a:pathLst>
                <a:path w="108585" h="288289">
                  <a:moveTo>
                    <a:pt x="108000" y="0"/>
                  </a:moveTo>
                  <a:lnTo>
                    <a:pt x="0" y="0"/>
                  </a:lnTo>
                  <a:lnTo>
                    <a:pt x="0" y="288003"/>
                  </a:lnTo>
                  <a:lnTo>
                    <a:pt x="108000" y="288003"/>
                  </a:lnTo>
                  <a:lnTo>
                    <a:pt x="108000" y="0"/>
                  </a:lnTo>
                  <a:close/>
                </a:path>
              </a:pathLst>
            </a:custGeom>
            <a:solidFill>
              <a:srgbClr val="7F7FFF"/>
            </a:solidFill>
          </p:spPr>
          <p:txBody>
            <a:bodyPr wrap="square" lIns="0" tIns="0" rIns="0" bIns="0" rtlCol="0"/>
            <a:lstStyle/>
            <a:p>
              <a:endParaRPr sz="2959"/>
            </a:p>
          </p:txBody>
        </p:sp>
        <p:sp>
          <p:nvSpPr>
            <p:cNvPr id="74" name="object 74"/>
            <p:cNvSpPr/>
            <p:nvPr/>
          </p:nvSpPr>
          <p:spPr>
            <a:xfrm>
              <a:off x="2329891" y="1449774"/>
              <a:ext cx="108585" cy="288290"/>
            </a:xfrm>
            <a:custGeom>
              <a:avLst/>
              <a:gdLst/>
              <a:ahLst/>
              <a:cxnLst/>
              <a:rect l="l" t="t" r="r" b="b"/>
              <a:pathLst>
                <a:path w="108585" h="288289">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sp>
          <p:nvSpPr>
            <p:cNvPr id="75" name="object 75"/>
            <p:cNvSpPr/>
            <p:nvPr/>
          </p:nvSpPr>
          <p:spPr>
            <a:xfrm>
              <a:off x="2329891" y="2025781"/>
              <a:ext cx="108585" cy="216535"/>
            </a:xfrm>
            <a:custGeom>
              <a:avLst/>
              <a:gdLst/>
              <a:ahLst/>
              <a:cxnLst/>
              <a:rect l="l" t="t" r="r" b="b"/>
              <a:pathLst>
                <a:path w="108585" h="216535">
                  <a:moveTo>
                    <a:pt x="108000" y="0"/>
                  </a:moveTo>
                  <a:lnTo>
                    <a:pt x="0" y="0"/>
                  </a:lnTo>
                  <a:lnTo>
                    <a:pt x="0" y="216002"/>
                  </a:lnTo>
                  <a:lnTo>
                    <a:pt x="108000" y="216002"/>
                  </a:lnTo>
                  <a:lnTo>
                    <a:pt x="108000" y="0"/>
                  </a:lnTo>
                  <a:close/>
                </a:path>
              </a:pathLst>
            </a:custGeom>
            <a:solidFill>
              <a:srgbClr val="FFBF7F"/>
            </a:solidFill>
          </p:spPr>
          <p:txBody>
            <a:bodyPr wrap="square" lIns="0" tIns="0" rIns="0" bIns="0" rtlCol="0"/>
            <a:lstStyle/>
            <a:p>
              <a:endParaRPr sz="2959"/>
            </a:p>
          </p:txBody>
        </p:sp>
        <p:sp>
          <p:nvSpPr>
            <p:cNvPr id="76" name="object 76"/>
            <p:cNvSpPr/>
            <p:nvPr/>
          </p:nvSpPr>
          <p:spPr>
            <a:xfrm>
              <a:off x="2329891" y="1745369"/>
              <a:ext cx="108585" cy="496570"/>
            </a:xfrm>
            <a:custGeom>
              <a:avLst/>
              <a:gdLst/>
              <a:ahLst/>
              <a:cxnLst/>
              <a:rect l="l" t="t" r="r" b="b"/>
              <a:pathLst>
                <a:path w="108585" h="496569">
                  <a:moveTo>
                    <a:pt x="0" y="496414"/>
                  </a:moveTo>
                  <a:lnTo>
                    <a:pt x="108000" y="496414"/>
                  </a:lnTo>
                  <a:lnTo>
                    <a:pt x="108000" y="280412"/>
                  </a:lnTo>
                  <a:lnTo>
                    <a:pt x="0" y="280412"/>
                  </a:lnTo>
                  <a:lnTo>
                    <a:pt x="0" y="496414"/>
                  </a:lnTo>
                  <a:close/>
                </a:path>
                <a:path w="108585" h="496569">
                  <a:moveTo>
                    <a:pt x="54000" y="277881"/>
                  </a:moveTo>
                  <a:lnTo>
                    <a:pt x="54000" y="0"/>
                  </a:lnTo>
                </a:path>
              </a:pathLst>
            </a:custGeom>
            <a:ln w="5060">
              <a:solidFill>
                <a:srgbClr val="000000"/>
              </a:solidFill>
            </a:ln>
          </p:spPr>
          <p:txBody>
            <a:bodyPr wrap="square" lIns="0" tIns="0" rIns="0" bIns="0" rtlCol="0"/>
            <a:lstStyle/>
            <a:p>
              <a:endParaRPr sz="2959"/>
            </a:p>
          </p:txBody>
        </p:sp>
        <p:sp>
          <p:nvSpPr>
            <p:cNvPr id="77" name="object 77"/>
            <p:cNvSpPr/>
            <p:nvPr/>
          </p:nvSpPr>
          <p:spPr>
            <a:xfrm>
              <a:off x="2353525" y="1742838"/>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sp>
          <p:nvSpPr>
            <p:cNvPr id="78" name="object 78"/>
            <p:cNvSpPr/>
            <p:nvPr/>
          </p:nvSpPr>
          <p:spPr>
            <a:xfrm>
              <a:off x="2329891" y="801765"/>
              <a:ext cx="108585" cy="288290"/>
            </a:xfrm>
            <a:custGeom>
              <a:avLst/>
              <a:gdLst/>
              <a:ahLst/>
              <a:cxnLst/>
              <a:rect l="l" t="t" r="r" b="b"/>
              <a:pathLst>
                <a:path w="108585" h="288290">
                  <a:moveTo>
                    <a:pt x="108000" y="0"/>
                  </a:moveTo>
                  <a:lnTo>
                    <a:pt x="0" y="0"/>
                  </a:lnTo>
                  <a:lnTo>
                    <a:pt x="0" y="288003"/>
                  </a:lnTo>
                  <a:lnTo>
                    <a:pt x="108000" y="288003"/>
                  </a:lnTo>
                  <a:lnTo>
                    <a:pt x="108000" y="0"/>
                  </a:lnTo>
                  <a:close/>
                </a:path>
              </a:pathLst>
            </a:custGeom>
            <a:solidFill>
              <a:srgbClr val="7FFF7F"/>
            </a:solidFill>
          </p:spPr>
          <p:txBody>
            <a:bodyPr wrap="square" lIns="0" tIns="0" rIns="0" bIns="0" rtlCol="0"/>
            <a:lstStyle/>
            <a:p>
              <a:endParaRPr sz="2959"/>
            </a:p>
          </p:txBody>
        </p:sp>
        <p:sp>
          <p:nvSpPr>
            <p:cNvPr id="79" name="object 79"/>
            <p:cNvSpPr/>
            <p:nvPr/>
          </p:nvSpPr>
          <p:spPr>
            <a:xfrm>
              <a:off x="2329891" y="801765"/>
              <a:ext cx="108585" cy="288290"/>
            </a:xfrm>
            <a:custGeom>
              <a:avLst/>
              <a:gdLst/>
              <a:ahLst/>
              <a:cxnLst/>
              <a:rect l="l" t="t" r="r" b="b"/>
              <a:pathLst>
                <a:path w="108585" h="288290">
                  <a:moveTo>
                    <a:pt x="0" y="288003"/>
                  </a:moveTo>
                  <a:lnTo>
                    <a:pt x="108000" y="288003"/>
                  </a:lnTo>
                  <a:lnTo>
                    <a:pt x="108000" y="0"/>
                  </a:lnTo>
                  <a:lnTo>
                    <a:pt x="0" y="0"/>
                  </a:lnTo>
                  <a:lnTo>
                    <a:pt x="0" y="288003"/>
                  </a:lnTo>
                  <a:close/>
                </a:path>
              </a:pathLst>
            </a:custGeom>
            <a:ln w="5060">
              <a:solidFill>
                <a:srgbClr val="000000"/>
              </a:solidFill>
            </a:ln>
          </p:spPr>
          <p:txBody>
            <a:bodyPr wrap="square" lIns="0" tIns="0" rIns="0" bIns="0" rtlCol="0"/>
            <a:lstStyle/>
            <a:p>
              <a:endParaRPr sz="2959"/>
            </a:p>
          </p:txBody>
        </p:sp>
      </p:grpSp>
      <p:sp>
        <p:nvSpPr>
          <p:cNvPr id="80" name="object 80"/>
          <p:cNvSpPr txBox="1"/>
          <p:nvPr/>
        </p:nvSpPr>
        <p:spPr>
          <a:xfrm>
            <a:off x="4839199" y="4750792"/>
            <a:ext cx="391886" cy="220866"/>
          </a:xfrm>
          <a:prstGeom prst="rect">
            <a:avLst/>
          </a:prstGeom>
        </p:spPr>
        <p:txBody>
          <a:bodyPr vert="horz" wrap="square" lIns="0" tIns="25499" rIns="0" bIns="0" rtlCol="0">
            <a:spAutoFit/>
          </a:bodyPr>
          <a:lstStyle/>
          <a:p>
            <a:pPr marL="80524">
              <a:spcBef>
                <a:spcPts val="201"/>
              </a:spcBef>
            </a:pPr>
            <a:r>
              <a:rPr sz="1902" i="1" spc="522" baseline="9259" dirty="0">
                <a:latin typeface="Calibri"/>
                <a:cs typeface="Calibri"/>
              </a:rPr>
              <a:t>x</a:t>
            </a:r>
            <a:r>
              <a:rPr sz="1057" i="1" spc="349" dirty="0">
                <a:latin typeface="Calibri"/>
                <a:cs typeface="Calibri"/>
              </a:rPr>
              <a:t>n</a:t>
            </a:r>
            <a:endParaRPr sz="1057">
              <a:latin typeface="Calibri"/>
              <a:cs typeface="Calibri"/>
            </a:endParaRPr>
          </a:p>
        </p:txBody>
      </p:sp>
      <p:sp>
        <p:nvSpPr>
          <p:cNvPr id="81" name="object 81"/>
          <p:cNvSpPr txBox="1"/>
          <p:nvPr/>
        </p:nvSpPr>
        <p:spPr>
          <a:xfrm>
            <a:off x="4844407" y="1476856"/>
            <a:ext cx="381149" cy="220866"/>
          </a:xfrm>
          <a:prstGeom prst="rect">
            <a:avLst/>
          </a:prstGeom>
        </p:spPr>
        <p:txBody>
          <a:bodyPr vert="horz" wrap="square" lIns="0" tIns="25499" rIns="0" bIns="0" rtlCol="0">
            <a:spAutoFit/>
          </a:bodyPr>
          <a:lstStyle/>
          <a:p>
            <a:pPr marL="80524">
              <a:spcBef>
                <a:spcPts val="201"/>
              </a:spcBef>
            </a:pPr>
            <a:r>
              <a:rPr sz="1902" i="1" spc="459" baseline="9259" dirty="0">
                <a:latin typeface="Calibri"/>
                <a:cs typeface="Calibri"/>
              </a:rPr>
              <a:t>y</a:t>
            </a:r>
            <a:r>
              <a:rPr sz="1057" i="1" spc="306" dirty="0">
                <a:latin typeface="Calibri"/>
                <a:cs typeface="Calibri"/>
              </a:rPr>
              <a:t>n</a:t>
            </a:r>
            <a:endParaRPr sz="1057">
              <a:latin typeface="Calibri"/>
              <a:cs typeface="Calibri"/>
            </a:endParaRPr>
          </a:p>
        </p:txBody>
      </p:sp>
      <p:sp>
        <p:nvSpPr>
          <p:cNvPr id="82" name="object 82"/>
          <p:cNvSpPr txBox="1"/>
          <p:nvPr/>
        </p:nvSpPr>
        <p:spPr>
          <a:xfrm>
            <a:off x="5120848" y="3089880"/>
            <a:ext cx="436174" cy="382183"/>
          </a:xfrm>
          <a:prstGeom prst="rect">
            <a:avLst/>
          </a:prstGeom>
        </p:spPr>
        <p:txBody>
          <a:bodyPr vert="horz" wrap="square" lIns="0" tIns="24157" rIns="0" bIns="0" rtlCol="0">
            <a:spAutoFit/>
          </a:bodyPr>
          <a:lstStyle/>
          <a:p>
            <a:pPr marL="80524">
              <a:spcBef>
                <a:spcPts val="190"/>
              </a:spcBef>
            </a:pPr>
            <a:r>
              <a:rPr sz="2325" i="1" spc="190" dirty="0">
                <a:latin typeface="Calibri"/>
                <a:cs typeface="Calibri"/>
              </a:rPr>
              <a:t>s</a:t>
            </a:r>
            <a:r>
              <a:rPr sz="2536" i="1" spc="285" baseline="-10416" dirty="0">
                <a:latin typeface="Calibri"/>
                <a:cs typeface="Calibri"/>
              </a:rPr>
              <a:t>n</a:t>
            </a:r>
            <a:endParaRPr sz="2536" baseline="-10416">
              <a:latin typeface="Calibri"/>
              <a:cs typeface="Calibri"/>
            </a:endParaRPr>
          </a:p>
        </p:txBody>
      </p:sp>
      <p:sp>
        <p:nvSpPr>
          <p:cNvPr id="83" name="object 83"/>
          <p:cNvSpPr txBox="1"/>
          <p:nvPr/>
        </p:nvSpPr>
        <p:spPr>
          <a:xfrm>
            <a:off x="5067003" y="2574490"/>
            <a:ext cx="198627" cy="318457"/>
          </a:xfrm>
          <a:prstGeom prst="rect">
            <a:avLst/>
          </a:prstGeom>
        </p:spPr>
        <p:txBody>
          <a:bodyPr vert="horz" wrap="square" lIns="0" tIns="25499" rIns="0" bIns="0" rtlCol="0">
            <a:spAutoFit/>
          </a:bodyPr>
          <a:lstStyle/>
          <a:p>
            <a:pPr marL="26841">
              <a:spcBef>
                <a:spcPts val="201"/>
              </a:spcBef>
            </a:pPr>
            <a:r>
              <a:rPr sz="1902" i="1" spc="53" dirty="0">
                <a:latin typeface="Calibri"/>
                <a:cs typeface="Calibri"/>
              </a:rPr>
              <a:t>V</a:t>
            </a:r>
            <a:endParaRPr sz="1902">
              <a:latin typeface="Calibri"/>
              <a:cs typeface="Calibri"/>
            </a:endParaRPr>
          </a:p>
        </p:txBody>
      </p:sp>
      <p:sp>
        <p:nvSpPr>
          <p:cNvPr id="84" name="object 84"/>
          <p:cNvSpPr txBox="1"/>
          <p:nvPr/>
        </p:nvSpPr>
        <p:spPr>
          <a:xfrm>
            <a:off x="5069499" y="3791859"/>
            <a:ext cx="222784" cy="318457"/>
          </a:xfrm>
          <a:prstGeom prst="rect">
            <a:avLst/>
          </a:prstGeom>
        </p:spPr>
        <p:txBody>
          <a:bodyPr vert="horz" wrap="square" lIns="0" tIns="25499" rIns="0" bIns="0" rtlCol="0">
            <a:spAutoFit/>
          </a:bodyPr>
          <a:lstStyle/>
          <a:p>
            <a:pPr marL="26841">
              <a:spcBef>
                <a:spcPts val="201"/>
              </a:spcBef>
            </a:pPr>
            <a:r>
              <a:rPr sz="1902" i="1" spc="95" dirty="0">
                <a:latin typeface="Calibri"/>
                <a:cs typeface="Calibri"/>
              </a:rPr>
              <a:t>U</a:t>
            </a:r>
            <a:endParaRPr sz="1902">
              <a:latin typeface="Calibri"/>
              <a:cs typeface="Calibri"/>
            </a:endParaRPr>
          </a:p>
        </p:txBody>
      </p:sp>
      <p:grpSp>
        <p:nvGrpSpPr>
          <p:cNvPr id="85" name="object 85"/>
          <p:cNvGrpSpPr/>
          <p:nvPr/>
        </p:nvGrpSpPr>
        <p:grpSpPr>
          <a:xfrm>
            <a:off x="4971817" y="2308578"/>
            <a:ext cx="139576" cy="750220"/>
            <a:chOff x="2350995" y="1092299"/>
            <a:chExt cx="66040" cy="354965"/>
          </a:xfrm>
        </p:grpSpPr>
        <p:sp>
          <p:nvSpPr>
            <p:cNvPr id="86" name="object 86"/>
            <p:cNvSpPr/>
            <p:nvPr/>
          </p:nvSpPr>
          <p:spPr>
            <a:xfrm>
              <a:off x="2383892" y="1097360"/>
              <a:ext cx="0" cy="349885"/>
            </a:xfrm>
            <a:custGeom>
              <a:avLst/>
              <a:gdLst/>
              <a:ahLst/>
              <a:cxnLst/>
              <a:rect l="l" t="t" r="r" b="b"/>
              <a:pathLst>
                <a:path h="349884">
                  <a:moveTo>
                    <a:pt x="0" y="349883"/>
                  </a:moveTo>
                  <a:lnTo>
                    <a:pt x="0" y="0"/>
                  </a:lnTo>
                </a:path>
              </a:pathLst>
            </a:custGeom>
            <a:ln w="5060">
              <a:solidFill>
                <a:srgbClr val="000000"/>
              </a:solidFill>
            </a:ln>
          </p:spPr>
          <p:txBody>
            <a:bodyPr wrap="square" lIns="0" tIns="0" rIns="0" bIns="0" rtlCol="0"/>
            <a:lstStyle/>
            <a:p>
              <a:endParaRPr sz="2959"/>
            </a:p>
          </p:txBody>
        </p:sp>
        <p:sp>
          <p:nvSpPr>
            <p:cNvPr id="87" name="object 87"/>
            <p:cNvSpPr/>
            <p:nvPr/>
          </p:nvSpPr>
          <p:spPr>
            <a:xfrm>
              <a:off x="2353525" y="1094829"/>
              <a:ext cx="60960" cy="26670"/>
            </a:xfrm>
            <a:custGeom>
              <a:avLst/>
              <a:gdLst/>
              <a:ahLst/>
              <a:cxnLst/>
              <a:rect l="l" t="t" r="r" b="b"/>
              <a:pathLst>
                <a:path w="60960"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000000"/>
              </a:solidFill>
            </a:ln>
          </p:spPr>
          <p:txBody>
            <a:bodyPr wrap="square" lIns="0" tIns="0" rIns="0" bIns="0" rtlCol="0"/>
            <a:lstStyle/>
            <a:p>
              <a:endParaRPr sz="2959"/>
            </a:p>
          </p:txBody>
        </p:sp>
      </p:grpSp>
      <p:pic>
        <p:nvPicPr>
          <p:cNvPr id="88" name="object 88"/>
          <p:cNvPicPr/>
          <p:nvPr/>
        </p:nvPicPr>
        <p:blipFill>
          <a:blip r:embed="rId2" cstate="print"/>
          <a:stretch>
            <a:fillRect/>
          </a:stretch>
        </p:blipFill>
        <p:spPr>
          <a:xfrm>
            <a:off x="6762016" y="1865540"/>
            <a:ext cx="133643" cy="133643"/>
          </a:xfrm>
          <a:prstGeom prst="rect">
            <a:avLst/>
          </a:prstGeom>
        </p:spPr>
      </p:pic>
      <p:sp>
        <p:nvSpPr>
          <p:cNvPr id="89" name="object 89"/>
          <p:cNvSpPr txBox="1">
            <a:spLocks noGrp="1"/>
          </p:cNvSpPr>
          <p:nvPr>
            <p:ph type="title"/>
          </p:nvPr>
        </p:nvSpPr>
        <p:spPr>
          <a:xfrm>
            <a:off x="6902291" y="557276"/>
            <a:ext cx="4793890" cy="788581"/>
          </a:xfrm>
          <a:prstGeom prst="rect">
            <a:avLst/>
          </a:prstGeom>
        </p:spPr>
        <p:txBody>
          <a:bodyPr spcFirstLastPara="1" vert="horz" wrap="square" lIns="0" tIns="14763" rIns="0" bIns="0" rtlCol="0" anchor="b" anchorCtr="0">
            <a:spAutoFit/>
          </a:bodyPr>
          <a:lstStyle/>
          <a:p>
            <a:pPr marL="26841" marR="10737" algn="just">
              <a:lnSpc>
                <a:spcPct val="102600"/>
              </a:lnSpc>
              <a:spcBef>
                <a:spcPts val="116"/>
              </a:spcBef>
            </a:pPr>
            <a:r>
              <a:rPr lang="en-IN" spc="74" dirty="0" smtClean="0"/>
              <a:t>RNN</a:t>
            </a:r>
            <a:endParaRPr spc="74" dirty="0"/>
          </a:p>
        </p:txBody>
      </p:sp>
      <p:pic>
        <p:nvPicPr>
          <p:cNvPr id="90" name="object 90"/>
          <p:cNvPicPr/>
          <p:nvPr/>
        </p:nvPicPr>
        <p:blipFill>
          <a:blip r:embed="rId2" cstate="print"/>
          <a:stretch>
            <a:fillRect/>
          </a:stretch>
        </p:blipFill>
        <p:spPr>
          <a:xfrm>
            <a:off x="6739616" y="2956237"/>
            <a:ext cx="133643" cy="133643"/>
          </a:xfrm>
          <a:prstGeom prst="rect">
            <a:avLst/>
          </a:prstGeom>
        </p:spPr>
      </p:pic>
      <p:sp>
        <p:nvSpPr>
          <p:cNvPr id="91" name="object 91"/>
          <p:cNvSpPr txBox="1"/>
          <p:nvPr/>
        </p:nvSpPr>
        <p:spPr>
          <a:xfrm>
            <a:off x="6953650" y="2799609"/>
            <a:ext cx="4796574" cy="2671340"/>
          </a:xfrm>
          <a:prstGeom prst="rect">
            <a:avLst/>
          </a:prstGeom>
        </p:spPr>
        <p:txBody>
          <a:bodyPr vert="horz" wrap="square" lIns="0" tIns="14763" rIns="0" bIns="0" rtlCol="0">
            <a:spAutoFit/>
          </a:bodyPr>
          <a:lstStyle/>
          <a:p>
            <a:pPr marL="26841" marR="10737" algn="just">
              <a:lnSpc>
                <a:spcPct val="102600"/>
              </a:lnSpc>
              <a:spcBef>
                <a:spcPts val="116"/>
              </a:spcBef>
            </a:pPr>
            <a:r>
              <a:rPr sz="2325" spc="53" dirty="0">
                <a:latin typeface="Calibri"/>
                <a:cs typeface="Calibri"/>
              </a:rPr>
              <a:t>Since </a:t>
            </a:r>
            <a:r>
              <a:rPr sz="2325" spc="-106" dirty="0">
                <a:latin typeface="Calibri"/>
                <a:cs typeface="Calibri"/>
              </a:rPr>
              <a:t>we </a:t>
            </a:r>
            <a:r>
              <a:rPr sz="2325" spc="-11" dirty="0">
                <a:latin typeface="Calibri"/>
                <a:cs typeface="Calibri"/>
              </a:rPr>
              <a:t>are </a:t>
            </a:r>
            <a:r>
              <a:rPr sz="2325" spc="74" dirty="0">
                <a:latin typeface="Calibri"/>
                <a:cs typeface="Calibri"/>
              </a:rPr>
              <a:t>simply </a:t>
            </a:r>
            <a:r>
              <a:rPr sz="2325" spc="32" dirty="0">
                <a:latin typeface="Calibri"/>
                <a:cs typeface="Calibri"/>
              </a:rPr>
              <a:t>going </a:t>
            </a:r>
            <a:r>
              <a:rPr sz="2325" spc="21" dirty="0">
                <a:latin typeface="Calibri"/>
                <a:cs typeface="Calibri"/>
              </a:rPr>
              <a:t>to </a:t>
            </a:r>
            <a:r>
              <a:rPr sz="2325" spc="11" dirty="0">
                <a:latin typeface="Calibri"/>
                <a:cs typeface="Calibri"/>
              </a:rPr>
              <a:t>compute </a:t>
            </a:r>
            <a:r>
              <a:rPr sz="2325" spc="21" dirty="0">
                <a:latin typeface="Calibri"/>
                <a:cs typeface="Calibri"/>
              </a:rPr>
              <a:t> </a:t>
            </a:r>
            <a:r>
              <a:rPr sz="2325" spc="11" dirty="0">
                <a:latin typeface="Calibri"/>
                <a:cs typeface="Calibri"/>
              </a:rPr>
              <a:t>the </a:t>
            </a:r>
            <a:r>
              <a:rPr sz="2325" spc="-11" dirty="0">
                <a:latin typeface="Calibri"/>
                <a:cs typeface="Calibri"/>
              </a:rPr>
              <a:t>same</a:t>
            </a:r>
            <a:r>
              <a:rPr sz="2325" dirty="0">
                <a:latin typeface="Calibri"/>
                <a:cs typeface="Calibri"/>
              </a:rPr>
              <a:t> </a:t>
            </a:r>
            <a:r>
              <a:rPr sz="2325" spc="42" dirty="0">
                <a:latin typeface="Calibri"/>
                <a:cs typeface="Calibri"/>
              </a:rPr>
              <a:t>function </a:t>
            </a:r>
            <a:r>
              <a:rPr sz="2325" spc="85" dirty="0">
                <a:latin typeface="Calibri"/>
                <a:cs typeface="Calibri"/>
              </a:rPr>
              <a:t>(with </a:t>
            </a:r>
            <a:r>
              <a:rPr sz="2325" spc="-11" dirty="0">
                <a:latin typeface="Calibri"/>
                <a:cs typeface="Calibri"/>
              </a:rPr>
              <a:t>same</a:t>
            </a:r>
            <a:r>
              <a:rPr sz="2325" dirty="0">
                <a:latin typeface="Calibri"/>
                <a:cs typeface="Calibri"/>
              </a:rPr>
              <a:t> </a:t>
            </a:r>
            <a:r>
              <a:rPr sz="2325" spc="53" dirty="0">
                <a:latin typeface="Calibri"/>
                <a:cs typeface="Calibri"/>
              </a:rPr>
              <a:t>para- </a:t>
            </a:r>
            <a:r>
              <a:rPr sz="2325" spc="63" dirty="0">
                <a:latin typeface="Calibri"/>
                <a:cs typeface="Calibri"/>
              </a:rPr>
              <a:t> </a:t>
            </a:r>
            <a:r>
              <a:rPr sz="2325" spc="21" dirty="0">
                <a:latin typeface="Calibri"/>
                <a:cs typeface="Calibri"/>
              </a:rPr>
              <a:t>meters) </a:t>
            </a:r>
            <a:r>
              <a:rPr sz="2325" spc="74" dirty="0">
                <a:latin typeface="Calibri"/>
                <a:cs typeface="Calibri"/>
              </a:rPr>
              <a:t>at </a:t>
            </a:r>
            <a:r>
              <a:rPr sz="2325" spc="-21" dirty="0">
                <a:latin typeface="Calibri"/>
                <a:cs typeface="Calibri"/>
              </a:rPr>
              <a:t>each </a:t>
            </a:r>
            <a:r>
              <a:rPr sz="2325" spc="21" dirty="0">
                <a:latin typeface="Calibri"/>
                <a:cs typeface="Calibri"/>
              </a:rPr>
              <a:t>timestep, </a:t>
            </a:r>
            <a:r>
              <a:rPr sz="2325" spc="11" dirty="0">
                <a:latin typeface="Calibri"/>
                <a:cs typeface="Calibri"/>
              </a:rPr>
              <a:t>the </a:t>
            </a:r>
            <a:r>
              <a:rPr sz="2325" spc="21" dirty="0">
                <a:latin typeface="Calibri"/>
                <a:cs typeface="Calibri"/>
              </a:rPr>
              <a:t>number </a:t>
            </a:r>
            <a:r>
              <a:rPr sz="2325" spc="-497" dirty="0">
                <a:latin typeface="Calibri"/>
                <a:cs typeface="Calibri"/>
              </a:rPr>
              <a:t> </a:t>
            </a:r>
            <a:r>
              <a:rPr sz="2325" spc="-42" dirty="0">
                <a:latin typeface="Calibri"/>
                <a:cs typeface="Calibri"/>
              </a:rPr>
              <a:t>of</a:t>
            </a:r>
            <a:r>
              <a:rPr sz="2325" spc="222" dirty="0">
                <a:latin typeface="Calibri"/>
                <a:cs typeface="Calibri"/>
              </a:rPr>
              <a:t> </a:t>
            </a:r>
            <a:r>
              <a:rPr sz="2325" spc="21" dirty="0">
                <a:latin typeface="Calibri"/>
                <a:cs typeface="Calibri"/>
              </a:rPr>
              <a:t>timesteps</a:t>
            </a:r>
            <a:r>
              <a:rPr sz="2325" spc="232" dirty="0">
                <a:latin typeface="Calibri"/>
                <a:cs typeface="Calibri"/>
              </a:rPr>
              <a:t> </a:t>
            </a:r>
            <a:r>
              <a:rPr sz="2325" spc="11" dirty="0">
                <a:latin typeface="Calibri"/>
                <a:cs typeface="Calibri"/>
              </a:rPr>
              <a:t>doesn’t</a:t>
            </a:r>
            <a:r>
              <a:rPr sz="2325" spc="241" dirty="0">
                <a:latin typeface="Calibri"/>
                <a:cs typeface="Calibri"/>
              </a:rPr>
              <a:t> </a:t>
            </a:r>
            <a:r>
              <a:rPr sz="2325" spc="42" dirty="0" smtClean="0">
                <a:latin typeface="Calibri"/>
                <a:cs typeface="Calibri"/>
              </a:rPr>
              <a:t>matter</a:t>
            </a:r>
            <a:r>
              <a:rPr lang="en-IN" sz="2325" spc="42" dirty="0">
                <a:latin typeface="Calibri"/>
                <a:cs typeface="Calibri"/>
              </a:rPr>
              <a:t>.</a:t>
            </a:r>
            <a:endParaRPr sz="2325" dirty="0">
              <a:latin typeface="Calibri"/>
              <a:cs typeface="Calibri"/>
            </a:endParaRPr>
          </a:p>
          <a:p>
            <a:pPr marL="26841" marR="12079" algn="just">
              <a:lnSpc>
                <a:spcPct val="102600"/>
              </a:lnSpc>
              <a:spcBef>
                <a:spcPts val="634"/>
              </a:spcBef>
            </a:pPr>
            <a:r>
              <a:rPr sz="2325" spc="-21" dirty="0">
                <a:latin typeface="Calibri"/>
                <a:cs typeface="Calibri"/>
              </a:rPr>
              <a:t>We </a:t>
            </a:r>
            <a:r>
              <a:rPr sz="2325" spc="74" dirty="0">
                <a:latin typeface="Calibri"/>
                <a:cs typeface="Calibri"/>
              </a:rPr>
              <a:t>just </a:t>
            </a:r>
            <a:r>
              <a:rPr sz="2325" dirty="0">
                <a:latin typeface="Calibri"/>
                <a:cs typeface="Calibri"/>
              </a:rPr>
              <a:t>create </a:t>
            </a:r>
            <a:r>
              <a:rPr sz="2325" spc="42" dirty="0">
                <a:latin typeface="Calibri"/>
                <a:cs typeface="Calibri"/>
              </a:rPr>
              <a:t>multiple </a:t>
            </a:r>
            <a:r>
              <a:rPr sz="2325" spc="-11" dirty="0">
                <a:latin typeface="Calibri"/>
                <a:cs typeface="Calibri"/>
              </a:rPr>
              <a:t>copies </a:t>
            </a:r>
            <a:r>
              <a:rPr sz="2325" spc="-42" dirty="0">
                <a:latin typeface="Calibri"/>
                <a:cs typeface="Calibri"/>
              </a:rPr>
              <a:t>of </a:t>
            </a:r>
            <a:r>
              <a:rPr sz="2325" spc="11" dirty="0">
                <a:latin typeface="Calibri"/>
                <a:cs typeface="Calibri"/>
              </a:rPr>
              <a:t>the </a:t>
            </a:r>
            <a:r>
              <a:rPr sz="2325" spc="21" dirty="0">
                <a:latin typeface="Calibri"/>
                <a:cs typeface="Calibri"/>
              </a:rPr>
              <a:t> </a:t>
            </a:r>
            <a:r>
              <a:rPr sz="2325" spc="11" dirty="0">
                <a:latin typeface="Calibri"/>
                <a:cs typeface="Calibri"/>
              </a:rPr>
              <a:t>network</a:t>
            </a:r>
            <a:r>
              <a:rPr sz="2325" spc="21" dirty="0">
                <a:latin typeface="Calibri"/>
                <a:cs typeface="Calibri"/>
              </a:rPr>
              <a:t> </a:t>
            </a:r>
            <a:r>
              <a:rPr sz="2325" spc="42" dirty="0">
                <a:latin typeface="Calibri"/>
                <a:cs typeface="Calibri"/>
              </a:rPr>
              <a:t>and</a:t>
            </a:r>
            <a:r>
              <a:rPr sz="2325" spc="53" dirty="0">
                <a:latin typeface="Calibri"/>
                <a:cs typeface="Calibri"/>
              </a:rPr>
              <a:t> </a:t>
            </a:r>
            <a:r>
              <a:rPr sz="2325" dirty="0">
                <a:latin typeface="Calibri"/>
                <a:cs typeface="Calibri"/>
              </a:rPr>
              <a:t>execute</a:t>
            </a:r>
            <a:r>
              <a:rPr sz="2325" spc="11" dirty="0">
                <a:latin typeface="Calibri"/>
                <a:cs typeface="Calibri"/>
              </a:rPr>
              <a:t> </a:t>
            </a:r>
            <a:r>
              <a:rPr sz="2325" spc="21" dirty="0">
                <a:latin typeface="Calibri"/>
                <a:cs typeface="Calibri"/>
              </a:rPr>
              <a:t>them</a:t>
            </a:r>
            <a:r>
              <a:rPr sz="2325" spc="32" dirty="0">
                <a:latin typeface="Calibri"/>
                <a:cs typeface="Calibri"/>
              </a:rPr>
              <a:t> </a:t>
            </a:r>
            <a:r>
              <a:rPr sz="2325" spc="74" dirty="0">
                <a:latin typeface="Calibri"/>
                <a:cs typeface="Calibri"/>
              </a:rPr>
              <a:t>at</a:t>
            </a:r>
            <a:r>
              <a:rPr sz="2325" spc="85" dirty="0">
                <a:latin typeface="Calibri"/>
                <a:cs typeface="Calibri"/>
              </a:rPr>
              <a:t> </a:t>
            </a:r>
            <a:r>
              <a:rPr sz="2325" spc="-21" dirty="0">
                <a:latin typeface="Calibri"/>
                <a:cs typeface="Calibri"/>
              </a:rPr>
              <a:t>each </a:t>
            </a:r>
            <a:r>
              <a:rPr sz="2325" spc="-11" dirty="0">
                <a:latin typeface="Calibri"/>
                <a:cs typeface="Calibri"/>
              </a:rPr>
              <a:t> </a:t>
            </a:r>
            <a:r>
              <a:rPr sz="2325" spc="21" dirty="0" smtClean="0">
                <a:latin typeface="Calibri"/>
                <a:cs typeface="Calibri"/>
              </a:rPr>
              <a:t>timestamp</a:t>
            </a:r>
            <a:r>
              <a:rPr lang="en-IN" sz="2325" spc="21" dirty="0" smtClean="0">
                <a:latin typeface="Calibri"/>
                <a:cs typeface="Calibri"/>
              </a:rPr>
              <a:t>.</a:t>
            </a:r>
            <a:endParaRPr sz="2325" dirty="0">
              <a:latin typeface="Calibri"/>
              <a:cs typeface="Calibri"/>
            </a:endParaRPr>
          </a:p>
        </p:txBody>
      </p:sp>
      <p:pic>
        <p:nvPicPr>
          <p:cNvPr id="92" name="object 92"/>
          <p:cNvPicPr/>
          <p:nvPr/>
        </p:nvPicPr>
        <p:blipFill>
          <a:blip r:embed="rId2" cstate="print"/>
          <a:stretch>
            <a:fillRect/>
          </a:stretch>
        </p:blipFill>
        <p:spPr>
          <a:xfrm>
            <a:off x="6806437" y="4509588"/>
            <a:ext cx="133643" cy="133643"/>
          </a:xfrm>
          <a:prstGeom prst="rect">
            <a:avLst/>
          </a:prstGeom>
        </p:spPr>
      </p:pic>
      <p:sp>
        <p:nvSpPr>
          <p:cNvPr id="96" name="object 96"/>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59" dirty="0">
                <a:solidFill>
                  <a:srgbClr val="ADADE0"/>
                </a:solidFill>
                <a:latin typeface="Calibri"/>
                <a:cs typeface="Calibri"/>
              </a:rPr>
              <a:t>14/41</a:t>
            </a:r>
            <a:endParaRPr sz="1268">
              <a:latin typeface="Calibri"/>
              <a:cs typeface="Calibri"/>
            </a:endParaRPr>
          </a:p>
        </p:txBody>
      </p:sp>
      <p:sp>
        <p:nvSpPr>
          <p:cNvPr id="99" name="Rectangle 98"/>
          <p:cNvSpPr/>
          <p:nvPr/>
        </p:nvSpPr>
        <p:spPr>
          <a:xfrm>
            <a:off x="6849533" y="1704852"/>
            <a:ext cx="4813174" cy="1197828"/>
          </a:xfrm>
          <a:prstGeom prst="rect">
            <a:avLst/>
          </a:prstGeom>
        </p:spPr>
        <p:txBody>
          <a:bodyPr wrap="square">
            <a:spAutoFit/>
          </a:bodyPr>
          <a:lstStyle/>
          <a:p>
            <a:pPr marL="26841" marR="10737" algn="just">
              <a:lnSpc>
                <a:spcPct val="102600"/>
              </a:lnSpc>
              <a:spcBef>
                <a:spcPts val="116"/>
              </a:spcBef>
            </a:pPr>
            <a:r>
              <a:rPr lang="en-US" sz="2325" spc="53" dirty="0">
                <a:latin typeface="Calibri"/>
                <a:cs typeface="Calibri"/>
              </a:rPr>
              <a:t>This parameter sharing also ensures  that the network becomes agnostic to  the length (size) of the </a:t>
            </a:r>
            <a:r>
              <a:rPr lang="en-US" sz="2325" spc="53" dirty="0" smtClean="0">
                <a:latin typeface="Calibri"/>
                <a:cs typeface="Calibri"/>
              </a:rPr>
              <a:t>input.</a:t>
            </a:r>
            <a:endParaRPr lang="en-IN" sz="2325" spc="53" dirty="0">
              <a:latin typeface="Calibri"/>
              <a:cs typeface="Calibri"/>
            </a:endParaRPr>
          </a:p>
        </p:txBody>
      </p:sp>
    </p:spTree>
    <p:extLst>
      <p:ext uri="{BB962C8B-B14F-4D97-AF65-F5344CB8AC3E}">
        <p14:creationId xmlns:p14="http://schemas.microsoft.com/office/powerpoint/2010/main" val="992044009"/>
      </p:ext>
    </p:extLst>
  </p:cSld>
  <p:clrMapOvr>
    <a:masterClrMapping/>
  </p:clrMapOvr>
  <p:transition>
    <p:cut/>
  </p:transition>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2667</Words>
  <Application>Microsoft Office PowerPoint</Application>
  <PresentationFormat>Widescreen</PresentationFormat>
  <Paragraphs>484</Paragraphs>
  <Slides>44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Cambria</vt:lpstr>
      <vt:lpstr>Wingdings</vt:lpstr>
      <vt:lpstr>Times</vt:lpstr>
      <vt:lpstr>Calibri</vt:lpstr>
      <vt:lpstr>Lucida Sans Unicode</vt:lpstr>
      <vt:lpstr>Roboto</vt:lpstr>
      <vt:lpstr>Retrospect</vt:lpstr>
      <vt:lpstr>An Introduction to  Recurrent Neural Networks</vt:lpstr>
      <vt:lpstr>Outline</vt:lpstr>
      <vt:lpstr>Sequence Learning </vt:lpstr>
      <vt:lpstr>Sequence Learning </vt:lpstr>
      <vt:lpstr>Sequence Learning </vt:lpstr>
      <vt:lpstr>Consider the task of predicting the part  of speech tag (noun, adverb, adjective  verb) of each word in a sentence</vt:lpstr>
      <vt:lpstr>PowerPoint Presentation</vt:lpstr>
      <vt:lpstr>Sequence Learning : RNN </vt:lpstr>
      <vt:lpstr>RNN</vt:lpstr>
      <vt:lpstr>PowerPoint Presentation</vt:lpstr>
      <vt:lpstr>RNN</vt:lpstr>
      <vt:lpstr>Recurrent Neural Networks</vt:lpstr>
      <vt:lpstr>Real-life Sequence Learning Applications</vt:lpstr>
      <vt:lpstr>Recurrent Neural Networks</vt:lpstr>
      <vt:lpstr>Recurrent Neural Networks</vt:lpstr>
      <vt:lpstr>Recurrent Neural Networks</vt:lpstr>
      <vt:lpstr>Exploding and Vanishing Gradients</vt:lpstr>
      <vt:lpstr>Networks with Memory</vt:lpstr>
      <vt:lpstr>Long Short-Term Memory (LSTM)</vt:lpstr>
      <vt:lpstr>PowerPoint Presentation</vt:lpstr>
      <vt:lpstr>The long-short term memory (LSTM) module</vt:lpstr>
      <vt:lpstr>Two keys of LSTM</vt:lpstr>
      <vt:lpstr>LSTM – forget gate</vt:lpstr>
      <vt:lpstr>LSTM – input gate</vt:lpstr>
      <vt:lpstr>LSTM – cell state update</vt:lpstr>
      <vt:lpstr>LSTM – output gate</vt:lpstr>
      <vt:lpstr>LSTM - revisit</vt:lpstr>
      <vt:lpstr>Step-by-step LSTM Walk Through</vt:lpstr>
      <vt:lpstr>Step-by-step LSTM Walk Through</vt:lpstr>
      <vt:lpstr>Step-by-step LSTM Walk Through</vt:lpstr>
      <vt:lpstr>Step-by-step LSTM Walk Through</vt:lpstr>
      <vt:lpstr>Gated Recurrent Unit (GRU)</vt:lpstr>
      <vt:lpstr>The gated recurrent units (GRUs) module</vt:lpstr>
      <vt:lpstr>Comparison of the gating mechanism</vt:lpstr>
      <vt:lpstr>GRU</vt:lpstr>
      <vt:lpstr>LSTM vs. GRU</vt:lpstr>
      <vt:lpstr>Sequence Learning Architectures</vt:lpstr>
      <vt:lpstr>Sequence Learning with One RNN Layer</vt:lpstr>
      <vt:lpstr>Sequence Learning with Multiple RNN Layers</vt:lpstr>
      <vt:lpstr>Sequence Learning with Multiple RNN Layers</vt:lpstr>
      <vt:lpstr>Few Studies and Publications</vt:lpstr>
      <vt:lpstr>Summary</vt:lpstr>
      <vt:lpstr>Thank you </vt:lpstr>
      <vt:lpstr>Sequential data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Recurrent Neural Networks</dc:title>
  <dc:creator>Admin</dc:creator>
  <cp:lastModifiedBy>Microsoft account</cp:lastModifiedBy>
  <cp:revision>9</cp:revision>
  <dcterms:modified xsi:type="dcterms:W3CDTF">2023-10-03T05:27:00Z</dcterms:modified>
</cp:coreProperties>
</file>